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1" r:id="rId7"/>
    <p:sldId id="263" r:id="rId8"/>
    <p:sldId id="262" r:id="rId9"/>
    <p:sldId id="264" r:id="rId10"/>
    <p:sldId id="267"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ko-KR" altLang="en-US"/>
              <a:t>마스터 제목 스타일 편집</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90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Date Placeholder 2"/>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1654420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ko-KR" altLang="en-US"/>
              <a:t>마스터 제목 스타일 편집</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3080232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ko-KR" altLang="en-US"/>
              <a:t>마스터 제목 스타일 편집</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2274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ko-KR" altLang="en-US"/>
              <a:t>마스터 제목 스타일 편집</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3745430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ko-KR" altLang="en-US"/>
              <a:t>마스터 제목 스타일 편집</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ko-KR" altLang="en-US"/>
              <a:t>마스터 텍스트 스타일을 편집하려면 클릭</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08774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ko-KR" altLang="en-US"/>
              <a:t>마스터 제목 스타일 편집</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ko-KR" altLang="en-US"/>
              <a:t>마스터 텍스트 스타일을 편집하려면 클릭</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77514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ncho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1009447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4261495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nchor="ct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171134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ko-KR" altLang="en-US"/>
              <a:t>마스터 제목 스타일 편집</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1555563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225648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232428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2011691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172431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ko-KR" altLang="en-US"/>
              <a:t>마스터 제목 스타일 편집</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4252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ko-KR" altLang="en-US"/>
              <a:t>마스터 제목 스타일 편집</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98F6E8CE-A13D-4396-8907-D2A07EFB4A6F}" type="datetimeFigureOut">
              <a:rPr lang="ko-KR" altLang="en-US" smtClean="0"/>
              <a:t>2020-01-15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3204084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8F6E8CE-A13D-4396-8907-D2A07EFB4A6F}" type="datetimeFigureOut">
              <a:rPr lang="ko-KR" altLang="en-US" smtClean="0"/>
              <a:t>2020-01-15</a:t>
            </a:fld>
            <a:endParaRPr lang="ko-KR"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ko-KR"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C1CC242-E0DF-4C11-8BC5-0CFAA8B0B2E4}" type="slidenum">
              <a:rPr lang="ko-KR" altLang="en-US" smtClean="0"/>
              <a:t>‹#›</a:t>
            </a:fld>
            <a:endParaRPr lang="ko-KR" altLang="en-US"/>
          </a:p>
        </p:txBody>
      </p:sp>
    </p:spTree>
    <p:extLst>
      <p:ext uri="{BB962C8B-B14F-4D97-AF65-F5344CB8AC3E}">
        <p14:creationId xmlns:p14="http://schemas.microsoft.com/office/powerpoint/2010/main" val="31020612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1" hangingPunct="1">
        <a:spcBef>
          <a:spcPct val="0"/>
        </a:spcBef>
        <a:buNone/>
        <a:defRPr sz="3600" kern="1200" cap="all">
          <a:ln w="3175" cmpd="sng">
            <a:noFill/>
          </a:ln>
          <a:solidFill>
            <a:schemeClr val="tx1"/>
          </a:solidFill>
          <a:effectLst/>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285750" indent="-285750" algn="l" defTabSz="457200" rtl="0" eaLnBrk="1" latinLnBrk="1"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1"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1"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1"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272939-69D2-45DA-AE7A-D832FE9B476F}"/>
              </a:ext>
            </a:extLst>
          </p:cNvPr>
          <p:cNvSpPr>
            <a:spLocks noGrp="1"/>
          </p:cNvSpPr>
          <p:nvPr>
            <p:ph type="ctrTitle"/>
          </p:nvPr>
        </p:nvSpPr>
        <p:spPr>
          <a:xfrm>
            <a:off x="1524000" y="623598"/>
            <a:ext cx="9144000" cy="3322637"/>
          </a:xfrm>
        </p:spPr>
        <p:txBody>
          <a:bodyPr/>
          <a:lstStyle/>
          <a:p>
            <a:r>
              <a:rPr lang="en-US" altLang="ko-KR" dirty="0">
                <a:latin typeface="Agency FB" panose="020B0503020202020204" pitchFamily="34" charset="0"/>
                <a:cs typeface="Aharoni" panose="020B0604020202020204" pitchFamily="2" charset="-79"/>
              </a:rPr>
              <a:t>ROS SLAM &amp; Navigation</a:t>
            </a:r>
            <a:br>
              <a:rPr lang="en-US" altLang="ko-KR" dirty="0">
                <a:latin typeface="Agency FB" panose="020B0503020202020204" pitchFamily="34" charset="0"/>
                <a:cs typeface="Aharoni" panose="020B0604020202020204" pitchFamily="2" charset="-79"/>
              </a:rPr>
            </a:br>
            <a:r>
              <a:rPr lang="en-US" altLang="ko-KR" dirty="0">
                <a:latin typeface="Agency FB" panose="020B0503020202020204" pitchFamily="34" charset="0"/>
                <a:cs typeface="Aharoni" panose="020B0604020202020204" pitchFamily="2" charset="-79"/>
              </a:rPr>
              <a:t>Structure &amp; Instruction</a:t>
            </a:r>
            <a:endParaRPr lang="ko-KR" altLang="en-US" dirty="0">
              <a:latin typeface="Agency FB" panose="020B0503020202020204" pitchFamily="34" charset="0"/>
              <a:cs typeface="Aharoni" panose="020B0604020202020204" pitchFamily="2" charset="-79"/>
            </a:endParaRPr>
          </a:p>
        </p:txBody>
      </p:sp>
    </p:spTree>
    <p:extLst>
      <p:ext uri="{BB962C8B-B14F-4D97-AF65-F5344CB8AC3E}">
        <p14:creationId xmlns:p14="http://schemas.microsoft.com/office/powerpoint/2010/main" val="3732437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55009-8192-40A3-A639-E8F5B9DD5BE3}"/>
              </a:ext>
            </a:extLst>
          </p:cNvPr>
          <p:cNvSpPr>
            <a:spLocks noGrp="1"/>
          </p:cNvSpPr>
          <p:nvPr>
            <p:ph type="title"/>
          </p:nvPr>
        </p:nvSpPr>
        <p:spPr>
          <a:xfrm>
            <a:off x="684212" y="4909163"/>
            <a:ext cx="10833747" cy="1507067"/>
          </a:xfrm>
        </p:spPr>
        <p:txBody>
          <a:bodyPr>
            <a:normAutofit/>
          </a:bodyPr>
          <a:lstStyle/>
          <a:p>
            <a:r>
              <a:rPr lang="ko-KR" altLang="en-US" sz="1800" dirty="0">
                <a:latin typeface="+mn-ea"/>
                <a:ea typeface="+mn-ea"/>
              </a:rPr>
              <a:t>모드 변경</a:t>
            </a:r>
            <a:r>
              <a:rPr lang="en-US" altLang="ko-KR" sz="1800" dirty="0">
                <a:latin typeface="+mn-ea"/>
                <a:ea typeface="+mn-ea"/>
              </a:rPr>
              <a:t>, </a:t>
            </a:r>
            <a:r>
              <a:rPr lang="ko-KR" altLang="en-US" sz="1800" dirty="0" err="1">
                <a:latin typeface="+mn-ea"/>
                <a:ea typeface="+mn-ea"/>
              </a:rPr>
              <a:t>아밍</a:t>
            </a:r>
            <a:r>
              <a:rPr lang="en-US" altLang="ko-KR" sz="1800" dirty="0">
                <a:latin typeface="+mn-ea"/>
                <a:ea typeface="+mn-ea"/>
              </a:rPr>
              <a:t>, </a:t>
            </a:r>
            <a:r>
              <a:rPr lang="ko-KR" altLang="en-US" sz="1800" dirty="0" err="1">
                <a:latin typeface="+mn-ea"/>
                <a:ea typeface="+mn-ea"/>
              </a:rPr>
              <a:t>웨이포인트</a:t>
            </a:r>
            <a:r>
              <a:rPr lang="en-US" altLang="ko-KR" sz="1800" dirty="0">
                <a:latin typeface="+mn-ea"/>
                <a:ea typeface="+mn-ea"/>
              </a:rPr>
              <a:t>/</a:t>
            </a:r>
            <a:r>
              <a:rPr lang="ko-KR" altLang="en-US" sz="1800" dirty="0">
                <a:latin typeface="+mn-ea"/>
                <a:ea typeface="+mn-ea"/>
              </a:rPr>
              <a:t>홈포인트 지정</a:t>
            </a:r>
            <a:r>
              <a:rPr lang="en-US" altLang="ko-KR" sz="1800" dirty="0">
                <a:latin typeface="+mn-ea"/>
                <a:ea typeface="+mn-ea"/>
              </a:rPr>
              <a:t>, </a:t>
            </a:r>
            <a:r>
              <a:rPr lang="ko-KR" altLang="en-US" sz="1800" dirty="0">
                <a:latin typeface="+mn-ea"/>
                <a:ea typeface="+mn-ea"/>
              </a:rPr>
              <a:t>상태 확인</a:t>
            </a:r>
            <a:r>
              <a:rPr lang="en-US" altLang="ko-KR" sz="1800" dirty="0">
                <a:latin typeface="+mn-ea"/>
                <a:ea typeface="+mn-ea"/>
              </a:rPr>
              <a:t>, </a:t>
            </a:r>
            <a:r>
              <a:rPr lang="ko-KR" altLang="en-US" sz="1800" dirty="0">
                <a:latin typeface="+mn-ea"/>
                <a:ea typeface="+mn-ea"/>
              </a:rPr>
              <a:t>자세 제어</a:t>
            </a:r>
            <a:r>
              <a:rPr lang="en-US" altLang="ko-KR" sz="1800" dirty="0">
                <a:latin typeface="+mn-ea"/>
                <a:ea typeface="+mn-ea"/>
              </a:rPr>
              <a:t>, </a:t>
            </a:r>
            <a:r>
              <a:rPr lang="ko-KR" altLang="en-US" sz="1800" dirty="0">
                <a:latin typeface="+mn-ea"/>
                <a:ea typeface="+mn-ea"/>
              </a:rPr>
              <a:t>캘리브레이션 등등 일반적인 </a:t>
            </a:r>
            <a:r>
              <a:rPr lang="en-US" altLang="ko-KR" sz="1800" dirty="0">
                <a:latin typeface="+mn-ea"/>
                <a:ea typeface="+mn-ea"/>
              </a:rPr>
              <a:t>GUI</a:t>
            </a:r>
            <a:r>
              <a:rPr lang="ko-KR" altLang="en-US" sz="1800" dirty="0">
                <a:latin typeface="+mn-ea"/>
                <a:ea typeface="+mn-ea"/>
              </a:rPr>
              <a:t>기반의 </a:t>
            </a:r>
            <a:r>
              <a:rPr lang="en-US" altLang="ko-KR" sz="1800" dirty="0" err="1">
                <a:latin typeface="+mn-ea"/>
                <a:ea typeface="+mn-ea"/>
              </a:rPr>
              <a:t>gcs</a:t>
            </a:r>
            <a:r>
              <a:rPr lang="ko-KR" altLang="en-US" sz="1800" dirty="0">
                <a:latin typeface="+mn-ea"/>
                <a:ea typeface="+mn-ea"/>
              </a:rPr>
              <a:t>의 기능을 모두 가지고 있어</a:t>
            </a:r>
            <a:r>
              <a:rPr lang="en-US" altLang="ko-KR" sz="1800" dirty="0">
                <a:latin typeface="+mn-ea"/>
                <a:ea typeface="+mn-ea"/>
              </a:rPr>
              <a:t>, </a:t>
            </a:r>
            <a:r>
              <a:rPr lang="ko-KR" altLang="en-US" sz="1800" dirty="0">
                <a:latin typeface="+mn-ea"/>
                <a:ea typeface="+mn-ea"/>
              </a:rPr>
              <a:t>별도의 </a:t>
            </a:r>
            <a:r>
              <a:rPr lang="en-US" altLang="ko-KR" sz="1800" dirty="0" err="1">
                <a:latin typeface="+mn-ea"/>
                <a:ea typeface="+mn-ea"/>
              </a:rPr>
              <a:t>gcs</a:t>
            </a:r>
            <a:r>
              <a:rPr lang="en-US" altLang="ko-KR" sz="1800" dirty="0">
                <a:latin typeface="+mn-ea"/>
                <a:ea typeface="+mn-ea"/>
              </a:rPr>
              <a:t> </a:t>
            </a:r>
            <a:r>
              <a:rPr lang="ko-KR" altLang="en-US" sz="1800" dirty="0">
                <a:latin typeface="+mn-ea"/>
                <a:ea typeface="+mn-ea"/>
              </a:rPr>
              <a:t>없이도 </a:t>
            </a:r>
            <a:r>
              <a:rPr lang="en-US" altLang="ko-KR" sz="1800" dirty="0" err="1">
                <a:latin typeface="+mn-ea"/>
                <a:ea typeface="+mn-ea"/>
              </a:rPr>
              <a:t>mavros</a:t>
            </a:r>
            <a:r>
              <a:rPr lang="ko-KR" altLang="en-US" sz="1800" dirty="0">
                <a:latin typeface="+mn-ea"/>
                <a:ea typeface="+mn-ea"/>
              </a:rPr>
              <a:t>만으로 제어가 가능하다</a:t>
            </a:r>
            <a:r>
              <a:rPr lang="en-US" altLang="ko-KR" sz="1800" dirty="0">
                <a:latin typeface="+mn-ea"/>
                <a:ea typeface="+mn-ea"/>
              </a:rPr>
              <a:t>.</a:t>
            </a:r>
            <a:endParaRPr lang="ko-KR" altLang="en-US" sz="1800" dirty="0">
              <a:latin typeface="+mn-ea"/>
              <a:ea typeface="+mn-ea"/>
            </a:endParaRPr>
          </a:p>
        </p:txBody>
      </p:sp>
      <p:pic>
        <p:nvPicPr>
          <p:cNvPr id="5122" name="Picture 2" descr="apmplanner2에 대한 이미지 검색결과">
            <a:extLst>
              <a:ext uri="{FF2B5EF4-FFF2-40B4-BE49-F238E27FC236}">
                <a16:creationId xmlns:a16="http://schemas.microsoft.com/office/drawing/2014/main" id="{FA26C57D-DC91-43FE-B031-08DC7CEBFA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4212" y="563299"/>
            <a:ext cx="5105505" cy="36147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groundcontrol에 대한 이미지 검색결과">
            <a:extLst>
              <a:ext uri="{FF2B5EF4-FFF2-40B4-BE49-F238E27FC236}">
                <a16:creationId xmlns:a16="http://schemas.microsoft.com/office/drawing/2014/main" id="{682BD32A-1E22-4867-BF02-2CF3FAC0A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717" y="563299"/>
            <a:ext cx="5728242" cy="3614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B696BD-3D15-4067-AB57-DD567441C057}"/>
              </a:ext>
            </a:extLst>
          </p:cNvPr>
          <p:cNvSpPr txBox="1"/>
          <p:nvPr/>
        </p:nvSpPr>
        <p:spPr>
          <a:xfrm>
            <a:off x="3746810" y="4282068"/>
            <a:ext cx="7549375" cy="369332"/>
          </a:xfrm>
          <a:prstGeom prst="rect">
            <a:avLst/>
          </a:prstGeom>
          <a:noFill/>
        </p:spPr>
        <p:txBody>
          <a:bodyPr wrap="square" rtlCol="0">
            <a:spAutoFit/>
          </a:bodyPr>
          <a:lstStyle/>
          <a:p>
            <a:pPr algn="r"/>
            <a:r>
              <a:rPr lang="en-US" altLang="ko-KR" dirty="0"/>
              <a:t>&lt;</a:t>
            </a:r>
            <a:r>
              <a:rPr lang="ko-KR" altLang="en-US" dirty="0"/>
              <a:t>일반적인 </a:t>
            </a:r>
            <a:r>
              <a:rPr lang="en-US" altLang="ko-KR" dirty="0"/>
              <a:t>GCS</a:t>
            </a:r>
            <a:r>
              <a:rPr lang="ko-KR" altLang="en-US" dirty="0"/>
              <a:t>의 예</a:t>
            </a:r>
            <a:r>
              <a:rPr lang="en-US" altLang="ko-KR" dirty="0"/>
              <a:t>, </a:t>
            </a:r>
            <a:r>
              <a:rPr lang="en-US" altLang="ko-KR" dirty="0" err="1"/>
              <a:t>APMPLANNER,QGROUNDCONTROL</a:t>
            </a:r>
            <a:r>
              <a:rPr lang="en-US" altLang="ko-KR" dirty="0"/>
              <a:t>&gt;</a:t>
            </a:r>
            <a:endParaRPr lang="ko-KR" altLang="en-US" dirty="0"/>
          </a:p>
        </p:txBody>
      </p:sp>
    </p:spTree>
    <p:extLst>
      <p:ext uri="{BB962C8B-B14F-4D97-AF65-F5344CB8AC3E}">
        <p14:creationId xmlns:p14="http://schemas.microsoft.com/office/powerpoint/2010/main" val="164428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DE568-5E8D-4C6A-8161-16D3F8E0A825}"/>
              </a:ext>
            </a:extLst>
          </p:cNvPr>
          <p:cNvSpPr>
            <a:spLocks noGrp="1"/>
          </p:cNvSpPr>
          <p:nvPr>
            <p:ph type="title"/>
          </p:nvPr>
        </p:nvSpPr>
        <p:spPr>
          <a:xfrm>
            <a:off x="3251200" y="5350933"/>
            <a:ext cx="8534400" cy="1507067"/>
          </a:xfrm>
        </p:spPr>
        <p:txBody>
          <a:bodyPr/>
          <a:lstStyle/>
          <a:p>
            <a:pPr algn="r"/>
            <a:r>
              <a:rPr lang="en-US" altLang="ko-KR" dirty="0">
                <a:latin typeface="Abadi" panose="020B0604020202020204" pitchFamily="34" charset="0"/>
              </a:rPr>
              <a:t>Google cartographer slam</a:t>
            </a:r>
            <a:endParaRPr lang="ko-KR" altLang="en-US" dirty="0">
              <a:latin typeface="Abadi" panose="020B0604020202020204" pitchFamily="34" charset="0"/>
            </a:endParaRPr>
          </a:p>
        </p:txBody>
      </p:sp>
      <p:pic>
        <p:nvPicPr>
          <p:cNvPr id="3074" name="Picture 2">
            <a:extLst>
              <a:ext uri="{FF2B5EF4-FFF2-40B4-BE49-F238E27FC236}">
                <a16:creationId xmlns:a16="http://schemas.microsoft.com/office/drawing/2014/main" id="{6DDB3830-85DB-4DC2-928B-C0B9DFBDBF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663" y="133814"/>
            <a:ext cx="9872546" cy="566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40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F663614-ACB5-40B8-8C39-60A772DDC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39" y="256478"/>
            <a:ext cx="5605347" cy="420401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AEDB3A1D-B2B5-48C2-A5EA-FB5C811A3DDA}"/>
              </a:ext>
            </a:extLst>
          </p:cNvPr>
          <p:cNvSpPr/>
          <p:nvPr/>
        </p:nvSpPr>
        <p:spPr>
          <a:xfrm>
            <a:off x="223024" y="100361"/>
            <a:ext cx="1137425" cy="3147303"/>
          </a:xfrm>
          <a:prstGeom prst="rect">
            <a:avLst/>
          </a:prstGeom>
          <a:solidFill>
            <a:schemeClr val="accent6">
              <a:alpha val="24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848FB56-03CB-4B1F-B762-039260CAFA3D}"/>
              </a:ext>
            </a:extLst>
          </p:cNvPr>
          <p:cNvSpPr txBox="1"/>
          <p:nvPr/>
        </p:nvSpPr>
        <p:spPr>
          <a:xfrm>
            <a:off x="6280727" y="256478"/>
            <a:ext cx="5763491" cy="923330"/>
          </a:xfrm>
          <a:prstGeom prst="rect">
            <a:avLst/>
          </a:prstGeom>
          <a:noFill/>
        </p:spPr>
        <p:txBody>
          <a:bodyPr wrap="square" rtlCol="0">
            <a:spAutoFit/>
          </a:bodyPr>
          <a:lstStyle/>
          <a:p>
            <a:r>
              <a:rPr lang="en-US" altLang="ko-KR" dirty="0"/>
              <a:t>1. </a:t>
            </a:r>
            <a:r>
              <a:rPr lang="ko-KR" altLang="en-US" dirty="0"/>
              <a:t>센서 데이터의 입력</a:t>
            </a:r>
            <a:r>
              <a:rPr lang="en-US" altLang="ko-KR" dirty="0"/>
              <a:t>.</a:t>
            </a:r>
          </a:p>
          <a:p>
            <a:r>
              <a:rPr lang="ko-KR" altLang="en-US" dirty="0"/>
              <a:t>라이다</a:t>
            </a:r>
            <a:r>
              <a:rPr lang="en-US" altLang="ko-KR" dirty="0"/>
              <a:t>, </a:t>
            </a:r>
            <a:r>
              <a:rPr lang="ko-KR" altLang="en-US" dirty="0" err="1"/>
              <a:t>엔코더</a:t>
            </a:r>
            <a:r>
              <a:rPr lang="en-US" altLang="ko-KR" dirty="0"/>
              <a:t>(</a:t>
            </a:r>
            <a:r>
              <a:rPr lang="ko-KR" altLang="en-US" dirty="0"/>
              <a:t>없음</a:t>
            </a:r>
            <a:r>
              <a:rPr lang="en-US" altLang="ko-KR" dirty="0"/>
              <a:t>), </a:t>
            </a:r>
            <a:r>
              <a:rPr lang="en-US" altLang="ko-KR" dirty="0" err="1"/>
              <a:t>IMU</a:t>
            </a:r>
            <a:r>
              <a:rPr lang="en-US" altLang="ko-KR" dirty="0"/>
              <a:t>, </a:t>
            </a:r>
            <a:r>
              <a:rPr lang="ko-KR" altLang="en-US" dirty="0"/>
              <a:t>고정 프레임 </a:t>
            </a:r>
            <a:r>
              <a:rPr lang="ko-KR" altLang="en-US" dirty="0" err="1"/>
              <a:t>정보등을</a:t>
            </a:r>
            <a:r>
              <a:rPr lang="ko-KR" altLang="en-US" dirty="0"/>
              <a:t> </a:t>
            </a:r>
            <a:r>
              <a:rPr lang="en-US" altLang="ko-KR" dirty="0" err="1"/>
              <a:t>MAVROS</a:t>
            </a:r>
            <a:r>
              <a:rPr lang="ko-KR" altLang="en-US" dirty="0"/>
              <a:t>와 드라이버 노드로부터 받아들임</a:t>
            </a:r>
            <a:r>
              <a:rPr lang="en-US" altLang="ko-KR" dirty="0"/>
              <a:t>.  </a:t>
            </a:r>
          </a:p>
        </p:txBody>
      </p:sp>
      <p:sp>
        <p:nvSpPr>
          <p:cNvPr id="6" name="직사각형 5">
            <a:extLst>
              <a:ext uri="{FF2B5EF4-FFF2-40B4-BE49-F238E27FC236}">
                <a16:creationId xmlns:a16="http://schemas.microsoft.com/office/drawing/2014/main" id="{814C1E08-CD22-4D39-BFAF-E435D78708E9}"/>
              </a:ext>
            </a:extLst>
          </p:cNvPr>
          <p:cNvSpPr/>
          <p:nvPr/>
        </p:nvSpPr>
        <p:spPr>
          <a:xfrm>
            <a:off x="1145309" y="256478"/>
            <a:ext cx="2660073" cy="768758"/>
          </a:xfrm>
          <a:prstGeom prst="rect">
            <a:avLst/>
          </a:prstGeom>
          <a:solidFill>
            <a:schemeClr val="accent4">
              <a:alpha val="26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8E2382C-E11C-4D1A-AC9D-0DF4DA5AA59C}"/>
              </a:ext>
            </a:extLst>
          </p:cNvPr>
          <p:cNvSpPr txBox="1"/>
          <p:nvPr/>
        </p:nvSpPr>
        <p:spPr>
          <a:xfrm>
            <a:off x="6280727" y="1298001"/>
            <a:ext cx="5554434" cy="1200329"/>
          </a:xfrm>
          <a:prstGeom prst="rect">
            <a:avLst/>
          </a:prstGeom>
          <a:noFill/>
        </p:spPr>
        <p:txBody>
          <a:bodyPr wrap="square" rtlCol="0">
            <a:spAutoFit/>
          </a:bodyPr>
          <a:lstStyle/>
          <a:p>
            <a:r>
              <a:rPr lang="en-US" altLang="ko-KR" dirty="0"/>
              <a:t>2. </a:t>
            </a:r>
            <a:r>
              <a:rPr lang="ko-KR" altLang="en-US" dirty="0"/>
              <a:t>라이다는 </a:t>
            </a:r>
            <a:r>
              <a:rPr lang="en-US" altLang="ko-KR" dirty="0"/>
              <a:t>1</a:t>
            </a:r>
            <a:r>
              <a:rPr lang="ko-KR" altLang="en-US" dirty="0"/>
              <a:t>차적으로 고정 </a:t>
            </a:r>
            <a:r>
              <a:rPr lang="ko-KR" altLang="en-US" dirty="0" err="1"/>
              <a:t>복셀</a:t>
            </a:r>
            <a:r>
              <a:rPr lang="ko-KR" altLang="en-US" dirty="0"/>
              <a:t> 필터로 </a:t>
            </a:r>
            <a:r>
              <a:rPr lang="ko-KR" altLang="en-US" dirty="0" err="1"/>
              <a:t>다운샘플링</a:t>
            </a:r>
            <a:r>
              <a:rPr lang="en-US" altLang="ko-KR" dirty="0"/>
              <a:t>.</a:t>
            </a:r>
          </a:p>
          <a:p>
            <a:r>
              <a:rPr lang="en-US" altLang="ko-KR" dirty="0"/>
              <a:t>2</a:t>
            </a:r>
            <a:r>
              <a:rPr lang="ko-KR" altLang="en-US" dirty="0"/>
              <a:t>차적으로 적응형 </a:t>
            </a:r>
            <a:r>
              <a:rPr lang="ko-KR" altLang="en-US" dirty="0" err="1"/>
              <a:t>복셀필터를</a:t>
            </a:r>
            <a:r>
              <a:rPr lang="ko-KR" altLang="en-US" dirty="0"/>
              <a:t> 사용해 원거리의 값은 </a:t>
            </a:r>
            <a:r>
              <a:rPr lang="en-US" altLang="ko-KR" dirty="0"/>
              <a:t>LOW RESOLUTION</a:t>
            </a:r>
            <a:r>
              <a:rPr lang="ko-KR" altLang="en-US" dirty="0"/>
              <a:t>으로</a:t>
            </a:r>
            <a:r>
              <a:rPr lang="en-US" altLang="ko-KR" dirty="0"/>
              <a:t>, </a:t>
            </a:r>
            <a:r>
              <a:rPr lang="ko-KR" altLang="en-US" dirty="0"/>
              <a:t>근거리로 갈수록 </a:t>
            </a:r>
            <a:r>
              <a:rPr lang="en-US" altLang="ko-KR" dirty="0"/>
              <a:t>HIGH RESOLUTION</a:t>
            </a:r>
            <a:r>
              <a:rPr lang="ko-KR" altLang="en-US" dirty="0"/>
              <a:t>으로 처리</a:t>
            </a:r>
            <a:r>
              <a:rPr lang="en-US" altLang="ko-KR" dirty="0"/>
              <a:t>. </a:t>
            </a:r>
          </a:p>
        </p:txBody>
      </p:sp>
      <p:sp>
        <p:nvSpPr>
          <p:cNvPr id="8" name="TextBox 7">
            <a:extLst>
              <a:ext uri="{FF2B5EF4-FFF2-40B4-BE49-F238E27FC236}">
                <a16:creationId xmlns:a16="http://schemas.microsoft.com/office/drawing/2014/main" id="{5FDF23A8-6160-4866-BA35-816DE7C61CE0}"/>
              </a:ext>
            </a:extLst>
          </p:cNvPr>
          <p:cNvSpPr txBox="1"/>
          <p:nvPr/>
        </p:nvSpPr>
        <p:spPr>
          <a:xfrm>
            <a:off x="6280727" y="2650836"/>
            <a:ext cx="5763490" cy="2585323"/>
          </a:xfrm>
          <a:prstGeom prst="rect">
            <a:avLst/>
          </a:prstGeom>
          <a:noFill/>
        </p:spPr>
        <p:txBody>
          <a:bodyPr wrap="square" rtlCol="0">
            <a:spAutoFit/>
          </a:bodyPr>
          <a:lstStyle/>
          <a:p>
            <a:r>
              <a:rPr lang="en-US" altLang="ko-KR" dirty="0"/>
              <a:t>3. Local SLAM. </a:t>
            </a:r>
          </a:p>
          <a:p>
            <a:r>
              <a:rPr lang="ko-KR" altLang="en-US" dirty="0"/>
              <a:t>비선형 노이즈를 포함한 </a:t>
            </a:r>
            <a:r>
              <a:rPr lang="ko-KR" altLang="en-US" dirty="0" err="1"/>
              <a:t>라이다의</a:t>
            </a:r>
            <a:r>
              <a:rPr lang="ko-KR" altLang="en-US" dirty="0"/>
              <a:t> 센서데이터는 이후 대단위 선형 최적화 라이브러리인 </a:t>
            </a:r>
            <a:r>
              <a:rPr lang="en-US" altLang="ko-KR" dirty="0"/>
              <a:t>Ceres-solver</a:t>
            </a:r>
            <a:r>
              <a:rPr lang="ko-KR" altLang="en-US" dirty="0"/>
              <a:t>가 처리</a:t>
            </a:r>
            <a:r>
              <a:rPr lang="en-US" altLang="ko-KR" dirty="0"/>
              <a:t>.</a:t>
            </a:r>
          </a:p>
          <a:p>
            <a:r>
              <a:rPr lang="ko-KR" altLang="en-US" dirty="0"/>
              <a:t>해당 </a:t>
            </a:r>
            <a:r>
              <a:rPr lang="ko-KR" altLang="en-US" dirty="0" err="1"/>
              <a:t>거리값을</a:t>
            </a:r>
            <a:r>
              <a:rPr lang="ko-KR" altLang="en-US" dirty="0"/>
              <a:t> 기준으로 현재 위치를 </a:t>
            </a:r>
            <a:r>
              <a:rPr lang="en-US" altLang="ko-KR" dirty="0" err="1"/>
              <a:t>PoseExtrapolator</a:t>
            </a:r>
            <a:r>
              <a:rPr lang="ko-KR" altLang="en-US" dirty="0"/>
              <a:t>의 값과 비교하여 추정함과 동시에 추정된 위치를 기준으로 </a:t>
            </a:r>
            <a:r>
              <a:rPr lang="en-US" altLang="ko-KR" dirty="0"/>
              <a:t>Occupancy grid Submap</a:t>
            </a:r>
            <a:r>
              <a:rPr lang="ko-KR" altLang="en-US" dirty="0"/>
              <a:t>을 작성</a:t>
            </a:r>
            <a:r>
              <a:rPr lang="en-US" altLang="ko-KR" dirty="0"/>
              <a:t>. </a:t>
            </a:r>
            <a:r>
              <a:rPr lang="ko-KR" altLang="en-US" dirty="0"/>
              <a:t>추정된 위치는 다시 </a:t>
            </a:r>
            <a:r>
              <a:rPr lang="en-US" altLang="ko-KR" dirty="0" err="1"/>
              <a:t>PoseExtrapolator</a:t>
            </a:r>
            <a:r>
              <a:rPr lang="ko-KR" altLang="en-US" dirty="0"/>
              <a:t>를 업데이트</a:t>
            </a:r>
            <a:r>
              <a:rPr lang="en-US" altLang="ko-KR" dirty="0"/>
              <a:t>.  </a:t>
            </a:r>
            <a:r>
              <a:rPr lang="ko-KR" altLang="en-US" dirty="0"/>
              <a:t>변경된 추정 위치에 따라 </a:t>
            </a:r>
            <a:r>
              <a:rPr lang="en-US" altLang="ko-KR" dirty="0"/>
              <a:t>Adaptive Voxel Filter</a:t>
            </a:r>
            <a:r>
              <a:rPr lang="ko-KR" altLang="en-US" dirty="0"/>
              <a:t>의 해상도 업데이트</a:t>
            </a:r>
            <a:r>
              <a:rPr lang="en-US" altLang="ko-KR" dirty="0"/>
              <a:t>.</a:t>
            </a:r>
          </a:p>
        </p:txBody>
      </p:sp>
      <p:sp>
        <p:nvSpPr>
          <p:cNvPr id="9" name="직사각형 8">
            <a:extLst>
              <a:ext uri="{FF2B5EF4-FFF2-40B4-BE49-F238E27FC236}">
                <a16:creationId xmlns:a16="http://schemas.microsoft.com/office/drawing/2014/main" id="{39AF05B3-6F8B-4B4F-A40C-9B5D13ADFF0B}"/>
              </a:ext>
            </a:extLst>
          </p:cNvPr>
          <p:cNvSpPr/>
          <p:nvPr/>
        </p:nvSpPr>
        <p:spPr>
          <a:xfrm>
            <a:off x="3380509" y="100361"/>
            <a:ext cx="2900218" cy="3328639"/>
          </a:xfrm>
          <a:prstGeom prst="rect">
            <a:avLst/>
          </a:prstGeom>
          <a:solidFill>
            <a:schemeClr val="dk1">
              <a:alpha val="9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C1838C6-151E-42E3-A828-1D98198E21BD}"/>
              </a:ext>
            </a:extLst>
          </p:cNvPr>
          <p:cNvSpPr txBox="1"/>
          <p:nvPr/>
        </p:nvSpPr>
        <p:spPr>
          <a:xfrm>
            <a:off x="147782" y="4526160"/>
            <a:ext cx="5948218" cy="2031325"/>
          </a:xfrm>
          <a:prstGeom prst="rect">
            <a:avLst/>
          </a:prstGeom>
          <a:noFill/>
        </p:spPr>
        <p:txBody>
          <a:bodyPr wrap="square" rtlCol="0">
            <a:spAutoFit/>
          </a:bodyPr>
          <a:lstStyle/>
          <a:p>
            <a:r>
              <a:rPr lang="en-US" altLang="ko-KR" dirty="0"/>
              <a:t>4. Global SLAM</a:t>
            </a:r>
          </a:p>
          <a:p>
            <a:endParaRPr lang="en-US" altLang="ko-KR" dirty="0"/>
          </a:p>
          <a:p>
            <a:r>
              <a:rPr lang="ko-KR" altLang="en-US" dirty="0"/>
              <a:t>현재 위치와 상황을 나타내는 각 시점의 </a:t>
            </a:r>
            <a:r>
              <a:rPr lang="en-US" altLang="ko-KR" dirty="0"/>
              <a:t>Node</a:t>
            </a:r>
            <a:r>
              <a:rPr lang="ko-KR" altLang="en-US" dirty="0"/>
              <a:t>를 이어주는 </a:t>
            </a:r>
            <a:r>
              <a:rPr lang="en-US" altLang="ko-KR" dirty="0"/>
              <a:t>Constraint</a:t>
            </a:r>
            <a:r>
              <a:rPr lang="ko-KR" altLang="en-US" dirty="0"/>
              <a:t>를 작성</a:t>
            </a:r>
            <a:r>
              <a:rPr lang="en-US" altLang="ko-KR" dirty="0"/>
              <a:t>. Node</a:t>
            </a:r>
            <a:r>
              <a:rPr lang="ko-KR" altLang="en-US" dirty="0"/>
              <a:t>간의 거리를 줄여 더 정확한 </a:t>
            </a:r>
            <a:r>
              <a:rPr lang="en-US" altLang="ko-KR" dirty="0"/>
              <a:t>Pose</a:t>
            </a:r>
            <a:r>
              <a:rPr lang="ko-KR" altLang="en-US" dirty="0"/>
              <a:t>를 출력함</a:t>
            </a:r>
            <a:r>
              <a:rPr lang="en-US" altLang="ko-KR" dirty="0"/>
              <a:t>.  </a:t>
            </a:r>
            <a:r>
              <a:rPr lang="ko-KR" altLang="en-US" dirty="0"/>
              <a:t>각 시점의 </a:t>
            </a:r>
            <a:r>
              <a:rPr lang="en-US" altLang="ko-KR" dirty="0"/>
              <a:t>Node</a:t>
            </a:r>
            <a:r>
              <a:rPr lang="ko-KR" altLang="en-US" dirty="0"/>
              <a:t>가 작성되어 있는 </a:t>
            </a:r>
            <a:r>
              <a:rPr lang="en-US" altLang="ko-KR" dirty="0"/>
              <a:t>Submap</a:t>
            </a:r>
            <a:r>
              <a:rPr lang="ko-KR" altLang="en-US" dirty="0"/>
              <a:t>들을 </a:t>
            </a:r>
            <a:r>
              <a:rPr lang="en-US" altLang="ko-KR" dirty="0"/>
              <a:t>Pose, time , range</a:t>
            </a:r>
            <a:r>
              <a:rPr lang="ko-KR" altLang="en-US" dirty="0"/>
              <a:t>등의 데이터를 기준으로 합쳐 </a:t>
            </a:r>
            <a:r>
              <a:rPr lang="en-US" altLang="ko-KR" dirty="0"/>
              <a:t>Global map</a:t>
            </a:r>
            <a:r>
              <a:rPr lang="ko-KR" altLang="en-US" dirty="0"/>
              <a:t>을 작성함</a:t>
            </a:r>
            <a:r>
              <a:rPr lang="en-US" altLang="ko-KR" dirty="0"/>
              <a:t>.</a:t>
            </a:r>
            <a:r>
              <a:rPr lang="ko-KR" altLang="en-US" dirty="0"/>
              <a:t> </a:t>
            </a:r>
          </a:p>
        </p:txBody>
      </p:sp>
      <p:sp>
        <p:nvSpPr>
          <p:cNvPr id="11" name="직사각형 10">
            <a:extLst>
              <a:ext uri="{FF2B5EF4-FFF2-40B4-BE49-F238E27FC236}">
                <a16:creationId xmlns:a16="http://schemas.microsoft.com/office/drawing/2014/main" id="{7044646E-2F7E-4CCF-926E-7D156908BCFA}"/>
              </a:ext>
            </a:extLst>
          </p:cNvPr>
          <p:cNvSpPr/>
          <p:nvPr/>
        </p:nvSpPr>
        <p:spPr>
          <a:xfrm>
            <a:off x="1145309" y="2498330"/>
            <a:ext cx="2401455" cy="2027830"/>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03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실내, 앉아있는, 모니터이(가) 표시된 사진&#10;&#10;자동 생성된 설명">
            <a:extLst>
              <a:ext uri="{FF2B5EF4-FFF2-40B4-BE49-F238E27FC236}">
                <a16:creationId xmlns:a16="http://schemas.microsoft.com/office/drawing/2014/main" id="{801CEC11-B40F-4F39-AF4B-67E91AEE7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982"/>
            <a:ext cx="7181385" cy="3936380"/>
          </a:xfrm>
          <a:prstGeom prst="rect">
            <a:avLst/>
          </a:prstGeom>
        </p:spPr>
      </p:pic>
      <p:pic>
        <p:nvPicPr>
          <p:cNvPr id="7" name="그림 6">
            <a:extLst>
              <a:ext uri="{FF2B5EF4-FFF2-40B4-BE49-F238E27FC236}">
                <a16:creationId xmlns:a16="http://schemas.microsoft.com/office/drawing/2014/main" id="{86261723-C612-4AFB-BB38-B4570DC93CC1}"/>
              </a:ext>
            </a:extLst>
          </p:cNvPr>
          <p:cNvPicPr>
            <a:picLocks noChangeAspect="1"/>
          </p:cNvPicPr>
          <p:nvPr/>
        </p:nvPicPr>
        <p:blipFill>
          <a:blip r:embed="rId3"/>
          <a:stretch>
            <a:fillRect/>
          </a:stretch>
        </p:blipFill>
        <p:spPr>
          <a:xfrm>
            <a:off x="7181385" y="350982"/>
            <a:ext cx="5010615" cy="5666509"/>
          </a:xfrm>
          <a:prstGeom prst="rect">
            <a:avLst/>
          </a:prstGeom>
        </p:spPr>
      </p:pic>
      <p:sp>
        <p:nvSpPr>
          <p:cNvPr id="8" name="TextBox 7">
            <a:extLst>
              <a:ext uri="{FF2B5EF4-FFF2-40B4-BE49-F238E27FC236}">
                <a16:creationId xmlns:a16="http://schemas.microsoft.com/office/drawing/2014/main" id="{6D60326B-C46A-4F88-BCE7-E0E1431FDCDD}"/>
              </a:ext>
            </a:extLst>
          </p:cNvPr>
          <p:cNvSpPr txBox="1"/>
          <p:nvPr/>
        </p:nvSpPr>
        <p:spPr>
          <a:xfrm>
            <a:off x="101600" y="4368800"/>
            <a:ext cx="12045285" cy="2585323"/>
          </a:xfrm>
          <a:prstGeom prst="rect">
            <a:avLst/>
          </a:prstGeom>
          <a:noFill/>
        </p:spPr>
        <p:txBody>
          <a:bodyPr wrap="none" rtlCol="0">
            <a:spAutoFit/>
          </a:bodyPr>
          <a:lstStyle/>
          <a:p>
            <a:r>
              <a:rPr lang="ko-KR" altLang="en-US" dirty="0" err="1"/>
              <a:t>구동시</a:t>
            </a:r>
            <a:r>
              <a:rPr lang="ko-KR" altLang="en-US" dirty="0"/>
              <a:t> 스크린 샷</a:t>
            </a:r>
            <a:r>
              <a:rPr lang="en-US" altLang="ko-KR" dirty="0"/>
              <a:t>.</a:t>
            </a:r>
          </a:p>
          <a:p>
            <a:r>
              <a:rPr lang="ko-KR" altLang="en-US" dirty="0" err="1"/>
              <a:t>라이다의</a:t>
            </a:r>
            <a:r>
              <a:rPr lang="ko-KR" altLang="en-US" dirty="0"/>
              <a:t> 스캔 </a:t>
            </a:r>
            <a:r>
              <a:rPr lang="en-US" altLang="ko-KR" dirty="0"/>
              <a:t>Rate,</a:t>
            </a:r>
          </a:p>
          <a:p>
            <a:r>
              <a:rPr lang="en-US" altLang="ko-KR" dirty="0"/>
              <a:t>Trajectory</a:t>
            </a:r>
            <a:r>
              <a:rPr lang="ko-KR" altLang="en-US" dirty="0"/>
              <a:t> </a:t>
            </a:r>
            <a:r>
              <a:rPr lang="en-US" altLang="ko-KR" dirty="0"/>
              <a:t>builder</a:t>
            </a:r>
            <a:r>
              <a:rPr lang="ko-KR" altLang="en-US" dirty="0"/>
              <a:t>의 상태를 표시해준다</a:t>
            </a:r>
            <a:r>
              <a:rPr lang="en-US" altLang="ko-KR" dirty="0"/>
              <a:t>.</a:t>
            </a:r>
          </a:p>
          <a:p>
            <a:r>
              <a:rPr lang="ko-KR" altLang="en-US" dirty="0"/>
              <a:t>해당 </a:t>
            </a:r>
            <a:r>
              <a:rPr lang="ko-KR" altLang="en-US" dirty="0" err="1"/>
              <a:t>맵은</a:t>
            </a:r>
            <a:r>
              <a:rPr lang="ko-KR" altLang="en-US" dirty="0"/>
              <a:t> 제</a:t>
            </a:r>
            <a:r>
              <a:rPr lang="en-US" altLang="ko-KR" dirty="0"/>
              <a:t>2</a:t>
            </a:r>
            <a:r>
              <a:rPr lang="ko-KR" altLang="en-US" dirty="0" err="1"/>
              <a:t>연구동</a:t>
            </a:r>
            <a:r>
              <a:rPr lang="ko-KR" altLang="en-US" dirty="0"/>
              <a:t> </a:t>
            </a:r>
            <a:r>
              <a:rPr lang="en-US" altLang="ko-KR" dirty="0"/>
              <a:t>505</a:t>
            </a:r>
            <a:r>
              <a:rPr lang="ko-KR" altLang="en-US" dirty="0"/>
              <a:t>호 </a:t>
            </a:r>
            <a:r>
              <a:rPr lang="ko-KR" altLang="en-US" dirty="0" err="1"/>
              <a:t>필드로보틱스</a:t>
            </a:r>
            <a:r>
              <a:rPr lang="ko-KR" altLang="en-US" dirty="0"/>
              <a:t> 실험실</a:t>
            </a:r>
            <a:r>
              <a:rPr lang="en-US" altLang="ko-KR" dirty="0"/>
              <a:t>.</a:t>
            </a:r>
          </a:p>
          <a:p>
            <a:r>
              <a:rPr lang="ko-KR" altLang="en-US" dirty="0"/>
              <a:t>현재 </a:t>
            </a:r>
            <a:r>
              <a:rPr lang="ko-KR" altLang="en-US" dirty="0" err="1"/>
              <a:t>라이다의</a:t>
            </a:r>
            <a:r>
              <a:rPr lang="ko-KR" altLang="en-US" dirty="0"/>
              <a:t> 성능으로 제자리에서 이정도의 </a:t>
            </a:r>
            <a:r>
              <a:rPr lang="ko-KR" altLang="en-US" dirty="0" err="1"/>
              <a:t>맵을</a:t>
            </a:r>
            <a:r>
              <a:rPr lang="ko-KR" altLang="en-US" dirty="0"/>
              <a:t> 얻어낼 수 있다</a:t>
            </a:r>
            <a:r>
              <a:rPr lang="en-US" altLang="ko-KR" dirty="0"/>
              <a:t>.</a:t>
            </a:r>
          </a:p>
          <a:p>
            <a:endParaRPr lang="en-US" altLang="ko-KR" dirty="0"/>
          </a:p>
          <a:p>
            <a:r>
              <a:rPr lang="ko-KR" altLang="en-US" dirty="0"/>
              <a:t>완전히 하얗게 드러난 </a:t>
            </a:r>
            <a:r>
              <a:rPr lang="ko-KR" altLang="en-US" dirty="0" err="1"/>
              <a:t>맵은</a:t>
            </a:r>
            <a:r>
              <a:rPr lang="ko-KR" altLang="en-US" dirty="0"/>
              <a:t> 이후 </a:t>
            </a:r>
            <a:r>
              <a:rPr lang="en-US" altLang="ko-KR" dirty="0" err="1"/>
              <a:t>pgm</a:t>
            </a:r>
            <a:r>
              <a:rPr lang="ko-KR" altLang="en-US" dirty="0"/>
              <a:t>파일과 </a:t>
            </a:r>
            <a:r>
              <a:rPr lang="en-US" altLang="ko-KR" dirty="0" err="1"/>
              <a:t>pgm</a:t>
            </a:r>
            <a:r>
              <a:rPr lang="en-US" altLang="ko-KR" dirty="0"/>
              <a:t> </a:t>
            </a:r>
            <a:r>
              <a:rPr lang="ko-KR" altLang="en-US" dirty="0"/>
              <a:t>파일에 딸린 파라미터 파일인 </a:t>
            </a:r>
            <a:r>
              <a:rPr lang="en-US" altLang="ko-KR" dirty="0" err="1"/>
              <a:t>yaml</a:t>
            </a:r>
            <a:r>
              <a:rPr lang="en-US" altLang="ko-KR" dirty="0"/>
              <a:t> </a:t>
            </a:r>
            <a:r>
              <a:rPr lang="ko-KR" altLang="en-US" dirty="0"/>
              <a:t>파일로서 추출해낼 수 있으며</a:t>
            </a:r>
            <a:r>
              <a:rPr lang="en-US" altLang="ko-KR" dirty="0"/>
              <a:t>,</a:t>
            </a:r>
          </a:p>
          <a:p>
            <a:r>
              <a:rPr lang="ko-KR" altLang="en-US" dirty="0"/>
              <a:t>필요에 따라 이후 불러내어 해당 </a:t>
            </a:r>
            <a:r>
              <a:rPr lang="ko-KR" altLang="en-US" dirty="0" err="1"/>
              <a:t>맵에서</a:t>
            </a:r>
            <a:r>
              <a:rPr lang="ko-KR" altLang="en-US" dirty="0"/>
              <a:t> </a:t>
            </a:r>
            <a:r>
              <a:rPr lang="en-US" altLang="ko-KR" dirty="0"/>
              <a:t>Localization</a:t>
            </a:r>
            <a:r>
              <a:rPr lang="ko-KR" altLang="en-US" dirty="0"/>
              <a:t>만 사용하는 방식으로도 </a:t>
            </a:r>
            <a:r>
              <a:rPr lang="en-US" altLang="ko-KR" dirty="0"/>
              <a:t>Cartographer</a:t>
            </a:r>
            <a:r>
              <a:rPr lang="ko-KR" altLang="en-US" dirty="0"/>
              <a:t>를 구동할 수 있다</a:t>
            </a:r>
            <a:r>
              <a:rPr lang="en-US" altLang="ko-KR" dirty="0"/>
              <a:t>.</a:t>
            </a:r>
          </a:p>
          <a:p>
            <a:endParaRPr lang="ko-KR" altLang="en-US" dirty="0"/>
          </a:p>
        </p:txBody>
      </p:sp>
    </p:spTree>
    <p:extLst>
      <p:ext uri="{BB962C8B-B14F-4D97-AF65-F5344CB8AC3E}">
        <p14:creationId xmlns:p14="http://schemas.microsoft.com/office/powerpoint/2010/main" val="2448960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D88BE15-D921-40A6-93D2-82C34B817001}"/>
              </a:ext>
            </a:extLst>
          </p:cNvPr>
          <p:cNvPicPr>
            <a:picLocks noChangeAspect="1"/>
          </p:cNvPicPr>
          <p:nvPr/>
        </p:nvPicPr>
        <p:blipFill>
          <a:blip r:embed="rId2"/>
          <a:stretch>
            <a:fillRect/>
          </a:stretch>
        </p:blipFill>
        <p:spPr>
          <a:xfrm>
            <a:off x="314096" y="668844"/>
            <a:ext cx="7982073" cy="2760156"/>
          </a:xfrm>
          <a:prstGeom prst="rect">
            <a:avLst/>
          </a:prstGeom>
        </p:spPr>
      </p:pic>
      <p:sp>
        <p:nvSpPr>
          <p:cNvPr id="3" name="TextBox 2">
            <a:extLst>
              <a:ext uri="{FF2B5EF4-FFF2-40B4-BE49-F238E27FC236}">
                <a16:creationId xmlns:a16="http://schemas.microsoft.com/office/drawing/2014/main" id="{860FAF28-5340-4C66-AFC3-08105DA32AE3}"/>
              </a:ext>
            </a:extLst>
          </p:cNvPr>
          <p:cNvSpPr txBox="1"/>
          <p:nvPr/>
        </p:nvSpPr>
        <p:spPr>
          <a:xfrm>
            <a:off x="314095" y="3757961"/>
            <a:ext cx="7982073" cy="1200329"/>
          </a:xfrm>
          <a:prstGeom prst="rect">
            <a:avLst/>
          </a:prstGeom>
          <a:noFill/>
        </p:spPr>
        <p:txBody>
          <a:bodyPr wrap="square" rtlCol="0">
            <a:spAutoFit/>
          </a:bodyPr>
          <a:lstStyle/>
          <a:p>
            <a:r>
              <a:rPr lang="en-US" altLang="ko-KR" dirty="0"/>
              <a:t>Cartographer</a:t>
            </a:r>
            <a:r>
              <a:rPr lang="ko-KR" altLang="en-US" dirty="0"/>
              <a:t>에서 작성된 </a:t>
            </a:r>
            <a:r>
              <a:rPr lang="en-US" altLang="ko-KR" dirty="0"/>
              <a:t>Map</a:t>
            </a:r>
            <a:r>
              <a:rPr lang="ko-KR" altLang="en-US" dirty="0"/>
              <a:t>은 결과적으로 </a:t>
            </a:r>
            <a:r>
              <a:rPr lang="en-US" altLang="ko-KR" dirty="0"/>
              <a:t>/map </a:t>
            </a:r>
            <a:r>
              <a:rPr lang="ko-KR" altLang="en-US" dirty="0"/>
              <a:t>토픽으로 퍼블리싱 되고</a:t>
            </a:r>
            <a:r>
              <a:rPr lang="en-US" altLang="ko-KR" dirty="0"/>
              <a:t>, ROS</a:t>
            </a:r>
            <a:r>
              <a:rPr lang="ko-KR" altLang="en-US" dirty="0"/>
              <a:t>상에서 </a:t>
            </a:r>
            <a:r>
              <a:rPr lang="en-US" altLang="ko-KR" dirty="0"/>
              <a:t>/map </a:t>
            </a:r>
            <a:r>
              <a:rPr lang="ko-KR" altLang="en-US" dirty="0"/>
              <a:t>토픽을 찾는 노드에게 자동적으로 </a:t>
            </a:r>
            <a:r>
              <a:rPr lang="ko-KR" altLang="en-US" dirty="0" err="1"/>
              <a:t>서브스크라이브된다</a:t>
            </a:r>
            <a:r>
              <a:rPr lang="en-US" altLang="ko-KR" dirty="0"/>
              <a:t>.</a:t>
            </a:r>
          </a:p>
          <a:p>
            <a:endParaRPr lang="ko-KR" altLang="en-US" dirty="0"/>
          </a:p>
        </p:txBody>
      </p:sp>
      <p:cxnSp>
        <p:nvCxnSpPr>
          <p:cNvPr id="7" name="연결선: 꺾임 6">
            <a:extLst>
              <a:ext uri="{FF2B5EF4-FFF2-40B4-BE49-F238E27FC236}">
                <a16:creationId xmlns:a16="http://schemas.microsoft.com/office/drawing/2014/main" id="{659D1B1A-F94E-4423-94BF-8D12A3756951}"/>
              </a:ext>
            </a:extLst>
          </p:cNvPr>
          <p:cNvCxnSpPr/>
          <p:nvPr/>
        </p:nvCxnSpPr>
        <p:spPr>
          <a:xfrm>
            <a:off x="2678545" y="4535055"/>
            <a:ext cx="3537528" cy="1228436"/>
          </a:xfrm>
          <a:prstGeom prst="bentConnector3">
            <a:avLst/>
          </a:prstGeom>
          <a:ln w="1079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E99F66-8A35-46DD-B128-9BDB14935226}"/>
              </a:ext>
            </a:extLst>
          </p:cNvPr>
          <p:cNvSpPr txBox="1"/>
          <p:nvPr/>
        </p:nvSpPr>
        <p:spPr>
          <a:xfrm>
            <a:off x="6326909" y="5578825"/>
            <a:ext cx="3713018" cy="369332"/>
          </a:xfrm>
          <a:prstGeom prst="rect">
            <a:avLst/>
          </a:prstGeom>
          <a:noFill/>
        </p:spPr>
        <p:txBody>
          <a:bodyPr wrap="square" rtlCol="0">
            <a:spAutoFit/>
          </a:bodyPr>
          <a:lstStyle/>
          <a:p>
            <a:r>
              <a:rPr lang="en-US" altLang="ko-KR" dirty="0"/>
              <a:t>Navigation (</a:t>
            </a:r>
            <a:r>
              <a:rPr lang="en-US" altLang="ko-KR" dirty="0" err="1"/>
              <a:t>Move_base</a:t>
            </a:r>
            <a:r>
              <a:rPr lang="en-US" altLang="ko-KR" dirty="0"/>
              <a:t>)</a:t>
            </a:r>
            <a:r>
              <a:rPr lang="ko-KR" altLang="en-US" dirty="0"/>
              <a:t>로</a:t>
            </a:r>
            <a:r>
              <a:rPr lang="en-US" altLang="ko-KR" dirty="0"/>
              <a:t>…!</a:t>
            </a:r>
            <a:endParaRPr lang="ko-KR" altLang="en-US" dirty="0"/>
          </a:p>
        </p:txBody>
      </p:sp>
    </p:spTree>
    <p:extLst>
      <p:ext uri="{BB962C8B-B14F-4D97-AF65-F5344CB8AC3E}">
        <p14:creationId xmlns:p14="http://schemas.microsoft.com/office/powerpoint/2010/main" val="954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B64E283-5047-4E39-ADA6-47B0E17AF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8" y="390525"/>
            <a:ext cx="10606024" cy="4337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39B77D-A513-4531-9D5E-93A3A59CAD81}"/>
              </a:ext>
            </a:extLst>
          </p:cNvPr>
          <p:cNvSpPr txBox="1"/>
          <p:nvPr/>
        </p:nvSpPr>
        <p:spPr>
          <a:xfrm>
            <a:off x="6003636" y="5495636"/>
            <a:ext cx="5541819" cy="707886"/>
          </a:xfrm>
          <a:prstGeom prst="rect">
            <a:avLst/>
          </a:prstGeom>
          <a:noFill/>
        </p:spPr>
        <p:txBody>
          <a:bodyPr wrap="square" rtlCol="0">
            <a:spAutoFit/>
          </a:bodyPr>
          <a:lstStyle/>
          <a:p>
            <a:pPr algn="r"/>
            <a:r>
              <a:rPr lang="en-US" altLang="ko-KR" sz="4000" dirty="0"/>
              <a:t>Navigation</a:t>
            </a:r>
            <a:endParaRPr lang="ko-KR" altLang="en-US" sz="4000" dirty="0"/>
          </a:p>
        </p:txBody>
      </p:sp>
    </p:spTree>
    <p:extLst>
      <p:ext uri="{BB962C8B-B14F-4D97-AF65-F5344CB8AC3E}">
        <p14:creationId xmlns:p14="http://schemas.microsoft.com/office/powerpoint/2010/main" val="953568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DD27B0E-564E-46E8-B75D-C562F3D67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8" y="669306"/>
            <a:ext cx="7795983" cy="318835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06E10F57-B1E4-4B0E-BB60-EC02098779C7}"/>
              </a:ext>
            </a:extLst>
          </p:cNvPr>
          <p:cNvSpPr/>
          <p:nvPr/>
        </p:nvSpPr>
        <p:spPr>
          <a:xfrm>
            <a:off x="334537" y="892098"/>
            <a:ext cx="1628078" cy="253690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5890038-A251-498A-BFD3-B4170140302B}"/>
              </a:ext>
            </a:extLst>
          </p:cNvPr>
          <p:cNvSpPr txBox="1"/>
          <p:nvPr/>
        </p:nvSpPr>
        <p:spPr>
          <a:xfrm>
            <a:off x="426900" y="3857663"/>
            <a:ext cx="5281172" cy="369332"/>
          </a:xfrm>
          <a:prstGeom prst="rect">
            <a:avLst/>
          </a:prstGeom>
          <a:noFill/>
        </p:spPr>
        <p:txBody>
          <a:bodyPr wrap="square" rtlCol="0">
            <a:spAutoFit/>
          </a:bodyPr>
          <a:lstStyle/>
          <a:p>
            <a:r>
              <a:rPr lang="ko-KR" altLang="en-US" dirty="0"/>
              <a:t>메인 노드 </a:t>
            </a:r>
            <a:r>
              <a:rPr lang="en-US" altLang="ko-KR" dirty="0" err="1"/>
              <a:t>Move_base</a:t>
            </a:r>
            <a:r>
              <a:rPr lang="ko-KR" altLang="en-US" dirty="0"/>
              <a:t>의 외부</a:t>
            </a:r>
            <a:r>
              <a:rPr lang="en-US" altLang="ko-KR" dirty="0"/>
              <a:t>. </a:t>
            </a:r>
            <a:endParaRPr lang="ko-KR" altLang="en-US" dirty="0"/>
          </a:p>
        </p:txBody>
      </p:sp>
      <p:sp>
        <p:nvSpPr>
          <p:cNvPr id="6" name="TextBox 5">
            <a:extLst>
              <a:ext uri="{FF2B5EF4-FFF2-40B4-BE49-F238E27FC236}">
                <a16:creationId xmlns:a16="http://schemas.microsoft.com/office/drawing/2014/main" id="{A0615C90-2259-4A06-A37F-D50C4524F2C1}"/>
              </a:ext>
            </a:extLst>
          </p:cNvPr>
          <p:cNvSpPr txBox="1"/>
          <p:nvPr/>
        </p:nvSpPr>
        <p:spPr>
          <a:xfrm>
            <a:off x="424872" y="4608945"/>
            <a:ext cx="8211127" cy="646331"/>
          </a:xfrm>
          <a:prstGeom prst="rect">
            <a:avLst/>
          </a:prstGeom>
          <a:noFill/>
        </p:spPr>
        <p:txBody>
          <a:bodyPr wrap="square" rtlCol="0">
            <a:spAutoFit/>
          </a:bodyPr>
          <a:lstStyle/>
          <a:p>
            <a:r>
              <a:rPr lang="en-US" altLang="ko-KR" dirty="0"/>
              <a:t>1. pose </a:t>
            </a:r>
            <a:r>
              <a:rPr lang="ko-KR" altLang="en-US" dirty="0"/>
              <a:t>데이터를 위한 센서 </a:t>
            </a:r>
            <a:r>
              <a:rPr lang="en-US" altLang="ko-KR" dirty="0" err="1"/>
              <a:t>tf</a:t>
            </a:r>
            <a:r>
              <a:rPr lang="en-US" altLang="ko-KR" dirty="0"/>
              <a:t> </a:t>
            </a:r>
            <a:r>
              <a:rPr lang="ko-KR" altLang="en-US" dirty="0"/>
              <a:t>데이터</a:t>
            </a:r>
            <a:r>
              <a:rPr lang="en-US" altLang="ko-KR" dirty="0"/>
              <a:t>(</a:t>
            </a:r>
            <a:r>
              <a:rPr lang="ko-KR" altLang="en-US" dirty="0"/>
              <a:t>좌표</a:t>
            </a:r>
            <a:r>
              <a:rPr lang="en-US" altLang="ko-KR" dirty="0"/>
              <a:t>)</a:t>
            </a:r>
            <a:r>
              <a:rPr lang="ko-KR" altLang="en-US" dirty="0"/>
              <a:t>와 </a:t>
            </a:r>
            <a:r>
              <a:rPr lang="en-US" altLang="ko-KR" dirty="0"/>
              <a:t>odometry</a:t>
            </a:r>
            <a:r>
              <a:rPr lang="ko-KR" altLang="en-US" dirty="0"/>
              <a:t> 취득과 </a:t>
            </a:r>
            <a:r>
              <a:rPr lang="en-US" altLang="ko-KR" dirty="0" err="1"/>
              <a:t>AMCL</a:t>
            </a:r>
            <a:r>
              <a:rPr lang="en-US" altLang="ko-KR" dirty="0"/>
              <a:t>(Adaptive Monte-Carlo Localization) </a:t>
            </a:r>
            <a:r>
              <a:rPr lang="ko-KR" altLang="en-US" dirty="0"/>
              <a:t>구동</a:t>
            </a:r>
            <a:r>
              <a:rPr lang="en-US" altLang="ko-KR" dirty="0"/>
              <a:t>. (</a:t>
            </a:r>
            <a:r>
              <a:rPr lang="en-US" altLang="ko-KR" dirty="0" err="1"/>
              <a:t>amcl</a:t>
            </a:r>
            <a:r>
              <a:rPr lang="ko-KR" altLang="en-US" dirty="0"/>
              <a:t>은 선택사항</a:t>
            </a:r>
            <a:r>
              <a:rPr lang="en-US" altLang="ko-KR" dirty="0"/>
              <a:t>)</a:t>
            </a:r>
            <a:endParaRPr lang="ko-KR" altLang="en-US" dirty="0"/>
          </a:p>
        </p:txBody>
      </p:sp>
      <p:sp>
        <p:nvSpPr>
          <p:cNvPr id="7" name="TextBox 6">
            <a:extLst>
              <a:ext uri="{FF2B5EF4-FFF2-40B4-BE49-F238E27FC236}">
                <a16:creationId xmlns:a16="http://schemas.microsoft.com/office/drawing/2014/main" id="{78FB27F8-0136-4911-B253-CEFA317D0279}"/>
              </a:ext>
            </a:extLst>
          </p:cNvPr>
          <p:cNvSpPr txBox="1"/>
          <p:nvPr/>
        </p:nvSpPr>
        <p:spPr>
          <a:xfrm>
            <a:off x="8986982" y="757382"/>
            <a:ext cx="2567709" cy="3108543"/>
          </a:xfrm>
          <a:prstGeom prst="rect">
            <a:avLst/>
          </a:prstGeom>
          <a:noFill/>
        </p:spPr>
        <p:txBody>
          <a:bodyPr wrap="square" rtlCol="0">
            <a:spAutoFit/>
          </a:bodyPr>
          <a:lstStyle/>
          <a:p>
            <a:r>
              <a:rPr lang="en-US" altLang="ko-KR" sz="1400" dirty="0"/>
              <a:t>*</a:t>
            </a:r>
            <a:r>
              <a:rPr lang="en-US" altLang="ko-KR" sz="1400" dirty="0" err="1"/>
              <a:t>amcl</a:t>
            </a:r>
            <a:r>
              <a:rPr lang="en-US" altLang="ko-KR" sz="1400" dirty="0"/>
              <a:t>: </a:t>
            </a:r>
            <a:r>
              <a:rPr lang="ko-KR" altLang="en-US" sz="1400" dirty="0" err="1"/>
              <a:t>파티클</a:t>
            </a:r>
            <a:r>
              <a:rPr lang="ko-KR" altLang="en-US" sz="1400" dirty="0"/>
              <a:t> 필터 기반의 위치추정 알고리즘으로서</a:t>
            </a:r>
            <a:r>
              <a:rPr lang="en-US" altLang="ko-KR" sz="1400" dirty="0"/>
              <a:t>, </a:t>
            </a:r>
            <a:r>
              <a:rPr lang="ko-KR" altLang="en-US" sz="1400" dirty="0"/>
              <a:t>맵 전역에 동일한 가능성을 가진 </a:t>
            </a:r>
            <a:r>
              <a:rPr lang="en-US" altLang="ko-KR" sz="1400" dirty="0"/>
              <a:t>Pose</a:t>
            </a:r>
            <a:r>
              <a:rPr lang="ko-KR" altLang="en-US" sz="1400" dirty="0"/>
              <a:t>의 데이터를 뿌리고</a:t>
            </a:r>
            <a:r>
              <a:rPr lang="en-US" altLang="ko-KR" sz="1400" dirty="0"/>
              <a:t>, scan </a:t>
            </a:r>
            <a:r>
              <a:rPr lang="ko-KR" altLang="en-US" sz="1400" dirty="0"/>
              <a:t>데이터로 해당 </a:t>
            </a:r>
            <a:r>
              <a:rPr lang="en-US" altLang="ko-KR" sz="1400" dirty="0"/>
              <a:t>scan </a:t>
            </a:r>
            <a:r>
              <a:rPr lang="ko-KR" altLang="en-US" sz="1400" dirty="0"/>
              <a:t>데이터가 나올 수 있는 곳으로 최초 추정치 업데이트를 한 뒤</a:t>
            </a:r>
            <a:r>
              <a:rPr lang="en-US" altLang="ko-KR" sz="1400" dirty="0"/>
              <a:t>, </a:t>
            </a:r>
            <a:r>
              <a:rPr lang="en-US" altLang="ko-KR" sz="1400" dirty="0" err="1"/>
              <a:t>odom</a:t>
            </a:r>
            <a:r>
              <a:rPr lang="en-US" altLang="ko-KR" sz="1400" dirty="0"/>
              <a:t> </a:t>
            </a:r>
            <a:r>
              <a:rPr lang="ko-KR" altLang="en-US" sz="1400" dirty="0"/>
              <a:t>또는 </a:t>
            </a:r>
            <a:r>
              <a:rPr lang="en-US" altLang="ko-KR" sz="1400" dirty="0"/>
              <a:t>velocity</a:t>
            </a:r>
            <a:r>
              <a:rPr lang="ko-KR" altLang="en-US" sz="1400" dirty="0"/>
              <a:t>를 받아 그에 따라 변하는 </a:t>
            </a:r>
            <a:r>
              <a:rPr lang="en-US" altLang="ko-KR" sz="1400" dirty="0"/>
              <a:t>scan </a:t>
            </a:r>
            <a:r>
              <a:rPr lang="ko-KR" altLang="en-US" sz="1400" dirty="0"/>
              <a:t>값에 따라 위치 값들의 가중치를 변경하며 다시 샘플링 하는 일을 반복하여 위치와 자세를 수렴시켜 알아내는 </a:t>
            </a:r>
            <a:r>
              <a:rPr lang="en-US" altLang="ko-KR" sz="1400" dirty="0"/>
              <a:t>Localization </a:t>
            </a:r>
            <a:r>
              <a:rPr lang="ko-KR" altLang="en-US" sz="1400" dirty="0"/>
              <a:t>방식</a:t>
            </a:r>
            <a:r>
              <a:rPr lang="en-US" altLang="ko-KR" sz="1400" dirty="0"/>
              <a:t>.</a:t>
            </a:r>
            <a:endParaRPr lang="ko-KR" altLang="en-US" sz="1400" dirty="0"/>
          </a:p>
        </p:txBody>
      </p:sp>
      <p:sp>
        <p:nvSpPr>
          <p:cNvPr id="8" name="직사각형 7">
            <a:extLst>
              <a:ext uri="{FF2B5EF4-FFF2-40B4-BE49-F238E27FC236}">
                <a16:creationId xmlns:a16="http://schemas.microsoft.com/office/drawing/2014/main" id="{A6B3C1EA-E122-47B4-965F-09E7C6B0B4BF}"/>
              </a:ext>
            </a:extLst>
          </p:cNvPr>
          <p:cNvSpPr/>
          <p:nvPr/>
        </p:nvSpPr>
        <p:spPr>
          <a:xfrm>
            <a:off x="6419273" y="203200"/>
            <a:ext cx="2346036" cy="2687782"/>
          </a:xfrm>
          <a:prstGeom prst="rect">
            <a:avLst/>
          </a:prstGeom>
          <a:solidFill>
            <a:schemeClr val="accent2">
              <a:alpha val="3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CCBC8A5-9121-4372-92E1-FDC9AE9EA79A}"/>
              </a:ext>
            </a:extLst>
          </p:cNvPr>
          <p:cNvSpPr txBox="1"/>
          <p:nvPr/>
        </p:nvSpPr>
        <p:spPr>
          <a:xfrm>
            <a:off x="424872" y="5542363"/>
            <a:ext cx="7795983" cy="646331"/>
          </a:xfrm>
          <a:prstGeom prst="rect">
            <a:avLst/>
          </a:prstGeom>
          <a:noFill/>
        </p:spPr>
        <p:txBody>
          <a:bodyPr wrap="square" rtlCol="0">
            <a:spAutoFit/>
          </a:bodyPr>
          <a:lstStyle/>
          <a:p>
            <a:r>
              <a:rPr lang="en-US" altLang="ko-KR" dirty="0"/>
              <a:t>2. /map </a:t>
            </a:r>
            <a:r>
              <a:rPr lang="ko-KR" altLang="en-US" dirty="0"/>
              <a:t>토픽을 받아 </a:t>
            </a:r>
            <a:r>
              <a:rPr lang="en-US" altLang="ko-KR" dirty="0" err="1"/>
              <a:t>move_base</a:t>
            </a:r>
            <a:r>
              <a:rPr lang="ko-KR" altLang="en-US" dirty="0"/>
              <a:t>에 작성된</a:t>
            </a:r>
            <a:r>
              <a:rPr lang="en-US" altLang="ko-KR" dirty="0"/>
              <a:t> /</a:t>
            </a:r>
            <a:r>
              <a:rPr lang="ko-KR" altLang="en-US" dirty="0"/>
              <a:t>작성중인 </a:t>
            </a:r>
            <a:r>
              <a:rPr lang="en-US" altLang="ko-KR" dirty="0"/>
              <a:t>map</a:t>
            </a:r>
            <a:r>
              <a:rPr lang="ko-KR" altLang="en-US" dirty="0"/>
              <a:t>을 공급하며 실시간 센서 데이터 또한 </a:t>
            </a:r>
            <a:r>
              <a:rPr lang="en-US" altLang="ko-KR" dirty="0" err="1"/>
              <a:t>move_base</a:t>
            </a:r>
            <a:r>
              <a:rPr lang="ko-KR" altLang="en-US" dirty="0"/>
              <a:t>의 </a:t>
            </a:r>
            <a:r>
              <a:rPr lang="en-US" altLang="ko-KR" dirty="0" err="1"/>
              <a:t>costmap</a:t>
            </a:r>
            <a:r>
              <a:rPr lang="en-US" altLang="ko-KR" dirty="0"/>
              <a:t> </a:t>
            </a:r>
            <a:r>
              <a:rPr lang="ko-KR" altLang="en-US" dirty="0"/>
              <a:t>작성용으로 </a:t>
            </a:r>
            <a:r>
              <a:rPr lang="ko-KR" altLang="en-US" dirty="0" err="1"/>
              <a:t>퍼블리시</a:t>
            </a:r>
            <a:r>
              <a:rPr lang="en-US" altLang="ko-KR" dirty="0"/>
              <a:t>.</a:t>
            </a:r>
            <a:endParaRPr lang="ko-KR" altLang="en-US" dirty="0"/>
          </a:p>
        </p:txBody>
      </p:sp>
    </p:spTree>
    <p:extLst>
      <p:ext uri="{BB962C8B-B14F-4D97-AF65-F5344CB8AC3E}">
        <p14:creationId xmlns:p14="http://schemas.microsoft.com/office/powerpoint/2010/main" val="112757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803DABD-32AA-4B1C-881A-61A5653C1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8" y="669306"/>
            <a:ext cx="7795983" cy="3188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C5F05F-6BE2-4A02-8051-6E2DF82D7748}"/>
              </a:ext>
            </a:extLst>
          </p:cNvPr>
          <p:cNvSpPr txBox="1"/>
          <p:nvPr/>
        </p:nvSpPr>
        <p:spPr>
          <a:xfrm>
            <a:off x="424872" y="3857663"/>
            <a:ext cx="5281172" cy="369332"/>
          </a:xfrm>
          <a:prstGeom prst="rect">
            <a:avLst/>
          </a:prstGeom>
          <a:noFill/>
        </p:spPr>
        <p:txBody>
          <a:bodyPr wrap="square" rtlCol="0">
            <a:spAutoFit/>
          </a:bodyPr>
          <a:lstStyle/>
          <a:p>
            <a:r>
              <a:rPr lang="ko-KR" altLang="en-US" dirty="0"/>
              <a:t>메인 노드 </a:t>
            </a:r>
            <a:r>
              <a:rPr lang="en-US" altLang="ko-KR" dirty="0" err="1"/>
              <a:t>Move_base</a:t>
            </a:r>
            <a:r>
              <a:rPr lang="ko-KR" altLang="en-US" dirty="0"/>
              <a:t>의 내부</a:t>
            </a:r>
            <a:r>
              <a:rPr lang="en-US" altLang="ko-KR" dirty="0"/>
              <a:t>. </a:t>
            </a:r>
            <a:endParaRPr lang="ko-KR" altLang="en-US" dirty="0"/>
          </a:p>
        </p:txBody>
      </p:sp>
      <p:sp>
        <p:nvSpPr>
          <p:cNvPr id="5" name="TextBox 4">
            <a:extLst>
              <a:ext uri="{FF2B5EF4-FFF2-40B4-BE49-F238E27FC236}">
                <a16:creationId xmlns:a16="http://schemas.microsoft.com/office/drawing/2014/main" id="{6ACE9E72-C062-406A-AD76-B8E5D2074223}"/>
              </a:ext>
            </a:extLst>
          </p:cNvPr>
          <p:cNvSpPr txBox="1"/>
          <p:nvPr/>
        </p:nvSpPr>
        <p:spPr>
          <a:xfrm>
            <a:off x="424872" y="4226995"/>
            <a:ext cx="11610110" cy="2031325"/>
          </a:xfrm>
          <a:prstGeom prst="rect">
            <a:avLst/>
          </a:prstGeom>
          <a:noFill/>
        </p:spPr>
        <p:txBody>
          <a:bodyPr wrap="square" rtlCol="0">
            <a:spAutoFit/>
          </a:bodyPr>
          <a:lstStyle/>
          <a:p>
            <a:r>
              <a:rPr lang="en-US" altLang="ko-KR" dirty="0"/>
              <a:t>1. </a:t>
            </a:r>
            <a:r>
              <a:rPr lang="ko-KR" altLang="en-US" dirty="0"/>
              <a:t>받은 </a:t>
            </a:r>
            <a:r>
              <a:rPr lang="en-US" altLang="ko-KR" dirty="0"/>
              <a:t>map </a:t>
            </a:r>
            <a:r>
              <a:rPr lang="ko-KR" altLang="en-US" dirty="0"/>
              <a:t>기반</a:t>
            </a:r>
            <a:r>
              <a:rPr lang="en-US" altLang="ko-KR" dirty="0"/>
              <a:t>, </a:t>
            </a:r>
            <a:r>
              <a:rPr lang="ko-KR" altLang="en-US" dirty="0"/>
              <a:t>레이저 스캔 데이터와 덧씌워 </a:t>
            </a:r>
            <a:r>
              <a:rPr lang="en-US" altLang="ko-KR" dirty="0" err="1"/>
              <a:t>costmap</a:t>
            </a:r>
            <a:r>
              <a:rPr lang="ko-KR" altLang="en-US" dirty="0"/>
              <a:t>을 작성</a:t>
            </a:r>
            <a:r>
              <a:rPr lang="en-US" altLang="ko-KR" dirty="0"/>
              <a:t>. </a:t>
            </a:r>
          </a:p>
          <a:p>
            <a:endParaRPr lang="en-US" altLang="ko-KR" dirty="0"/>
          </a:p>
          <a:p>
            <a:r>
              <a:rPr lang="en-US" altLang="ko-KR" dirty="0"/>
              <a:t>2. Grid map</a:t>
            </a:r>
            <a:r>
              <a:rPr lang="ko-KR" altLang="en-US" dirty="0"/>
              <a:t>의 각 </a:t>
            </a:r>
            <a:r>
              <a:rPr lang="en-US" altLang="ko-KR" dirty="0"/>
              <a:t>grid</a:t>
            </a:r>
            <a:r>
              <a:rPr lang="ko-KR" altLang="en-US" dirty="0"/>
              <a:t> 점유 확률에 차등하여 점유 </a:t>
            </a:r>
            <a:r>
              <a:rPr lang="en-US" altLang="ko-KR" dirty="0"/>
              <a:t>grid </a:t>
            </a:r>
            <a:r>
              <a:rPr lang="ko-KR" altLang="en-US" dirty="0"/>
              <a:t>주변 </a:t>
            </a:r>
            <a:r>
              <a:rPr lang="en-US" altLang="ko-KR" dirty="0"/>
              <a:t>cost</a:t>
            </a:r>
            <a:r>
              <a:rPr lang="ko-KR" altLang="en-US" dirty="0"/>
              <a:t>를 계산</a:t>
            </a:r>
            <a:r>
              <a:rPr lang="en-US" altLang="ko-KR" dirty="0"/>
              <a:t> </a:t>
            </a:r>
            <a:r>
              <a:rPr lang="ko-KR" altLang="en-US" dirty="0"/>
              <a:t>및 시각화</a:t>
            </a:r>
            <a:r>
              <a:rPr lang="en-US" altLang="ko-KR" dirty="0"/>
              <a:t>.</a:t>
            </a:r>
          </a:p>
          <a:p>
            <a:endParaRPr lang="en-US" altLang="ko-KR" dirty="0"/>
          </a:p>
          <a:p>
            <a:r>
              <a:rPr lang="en-US" altLang="ko-KR" dirty="0"/>
              <a:t>3. </a:t>
            </a:r>
            <a:r>
              <a:rPr lang="ko-KR" altLang="en-US" dirty="0"/>
              <a:t>목표지점까지의 지도 기반</a:t>
            </a:r>
            <a:r>
              <a:rPr lang="en-US" altLang="ko-KR" dirty="0"/>
              <a:t>(/map</a:t>
            </a:r>
            <a:r>
              <a:rPr lang="ko-KR" altLang="en-US" dirty="0"/>
              <a:t>에서 받은</a:t>
            </a:r>
            <a:r>
              <a:rPr lang="en-US" altLang="ko-KR" dirty="0"/>
              <a:t>)</a:t>
            </a:r>
            <a:r>
              <a:rPr lang="ko-KR" altLang="en-US" dirty="0"/>
              <a:t>으로 장기적 경로를 만드는 </a:t>
            </a:r>
            <a:r>
              <a:rPr lang="en-US" altLang="ko-KR" dirty="0"/>
              <a:t>global planner</a:t>
            </a:r>
            <a:r>
              <a:rPr lang="ko-KR" altLang="en-US" dirty="0"/>
              <a:t>에 </a:t>
            </a:r>
            <a:r>
              <a:rPr lang="en-US" altLang="ko-KR" dirty="0"/>
              <a:t>global </a:t>
            </a:r>
            <a:r>
              <a:rPr lang="en-US" altLang="ko-KR" dirty="0" err="1"/>
              <a:t>costmap</a:t>
            </a:r>
            <a:r>
              <a:rPr lang="en-US" altLang="ko-KR" dirty="0"/>
              <a:t>.</a:t>
            </a:r>
          </a:p>
          <a:p>
            <a:endParaRPr lang="en-US" altLang="ko-KR" dirty="0"/>
          </a:p>
          <a:p>
            <a:r>
              <a:rPr lang="en-US" altLang="ko-KR" dirty="0"/>
              <a:t>4. </a:t>
            </a:r>
            <a:r>
              <a:rPr lang="ko-KR" altLang="en-US" dirty="0"/>
              <a:t>실시간 업데이트가 빠르고 </a:t>
            </a:r>
            <a:r>
              <a:rPr lang="ko-KR" altLang="en-US" dirty="0" err="1"/>
              <a:t>속응성</a:t>
            </a:r>
            <a:r>
              <a:rPr lang="ko-KR" altLang="en-US" dirty="0"/>
              <a:t> 있는 경로를 만드는 </a:t>
            </a:r>
            <a:r>
              <a:rPr lang="en-US" altLang="ko-KR" dirty="0"/>
              <a:t>local planner</a:t>
            </a:r>
            <a:r>
              <a:rPr lang="ko-KR" altLang="en-US" dirty="0"/>
              <a:t>에 </a:t>
            </a:r>
            <a:r>
              <a:rPr lang="en-US" altLang="ko-KR" dirty="0"/>
              <a:t>local </a:t>
            </a:r>
            <a:r>
              <a:rPr lang="en-US" altLang="ko-KR" dirty="0" err="1"/>
              <a:t>costmap</a:t>
            </a:r>
            <a:r>
              <a:rPr lang="ko-KR" altLang="en-US" dirty="0"/>
              <a:t>이 공급됨</a:t>
            </a:r>
            <a:r>
              <a:rPr lang="en-US" altLang="ko-KR" dirty="0"/>
              <a:t>. </a:t>
            </a:r>
            <a:r>
              <a:rPr lang="ko-KR" altLang="en-US" dirty="0"/>
              <a:t> </a:t>
            </a:r>
            <a:endParaRPr lang="en-US" altLang="ko-KR" dirty="0"/>
          </a:p>
        </p:txBody>
      </p:sp>
      <p:sp>
        <p:nvSpPr>
          <p:cNvPr id="7" name="직사각형 6">
            <a:extLst>
              <a:ext uri="{FF2B5EF4-FFF2-40B4-BE49-F238E27FC236}">
                <a16:creationId xmlns:a16="http://schemas.microsoft.com/office/drawing/2014/main" id="{191DA875-02CB-492D-945E-E89C5943B529}"/>
              </a:ext>
            </a:extLst>
          </p:cNvPr>
          <p:cNvSpPr/>
          <p:nvPr/>
        </p:nvSpPr>
        <p:spPr>
          <a:xfrm>
            <a:off x="2253673" y="332509"/>
            <a:ext cx="4442691" cy="2900218"/>
          </a:xfrm>
          <a:prstGeom prst="rect">
            <a:avLst/>
          </a:prstGeom>
          <a:solidFill>
            <a:schemeClr val="accent6">
              <a:alpha val="27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926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96139A8-494F-4CEF-8610-57D1E5517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8" y="669306"/>
            <a:ext cx="7795983" cy="3188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660CA2-F151-44FB-B256-2C28541F86DE}"/>
              </a:ext>
            </a:extLst>
          </p:cNvPr>
          <p:cNvSpPr txBox="1"/>
          <p:nvPr/>
        </p:nvSpPr>
        <p:spPr>
          <a:xfrm>
            <a:off x="424872" y="4226995"/>
            <a:ext cx="11610110" cy="2308324"/>
          </a:xfrm>
          <a:prstGeom prst="rect">
            <a:avLst/>
          </a:prstGeom>
          <a:noFill/>
        </p:spPr>
        <p:txBody>
          <a:bodyPr wrap="square" rtlCol="0">
            <a:spAutoFit/>
          </a:bodyPr>
          <a:lstStyle/>
          <a:p>
            <a:r>
              <a:rPr lang="en-US" altLang="ko-KR" dirty="0"/>
              <a:t>5. Local planner</a:t>
            </a:r>
            <a:r>
              <a:rPr lang="ko-KR" altLang="en-US" dirty="0"/>
              <a:t>는 일정 단위의 속도 제어 명령으로 제어할 수 있는 이동 경로 로서 매우 짧음</a:t>
            </a:r>
            <a:r>
              <a:rPr lang="en-US" altLang="ko-KR" dirty="0"/>
              <a:t>.  </a:t>
            </a:r>
          </a:p>
          <a:p>
            <a:endParaRPr lang="en-US" altLang="ko-KR" dirty="0"/>
          </a:p>
          <a:p>
            <a:r>
              <a:rPr lang="en-US" altLang="ko-KR" dirty="0"/>
              <a:t>6. Local planner</a:t>
            </a:r>
            <a:r>
              <a:rPr lang="ko-KR" altLang="en-US" dirty="0"/>
              <a:t>는 최대한 </a:t>
            </a:r>
            <a:r>
              <a:rPr lang="en-US" altLang="ko-KR" dirty="0"/>
              <a:t>Global planner</a:t>
            </a:r>
            <a:r>
              <a:rPr lang="ko-KR" altLang="en-US" dirty="0"/>
              <a:t>의 경로를 추종하도록 되어있음</a:t>
            </a:r>
            <a:r>
              <a:rPr lang="en-US" altLang="ko-KR" dirty="0"/>
              <a:t>.</a:t>
            </a:r>
          </a:p>
          <a:p>
            <a:endParaRPr lang="en-US" altLang="ko-KR" dirty="0"/>
          </a:p>
          <a:p>
            <a:r>
              <a:rPr lang="en-US" altLang="ko-KR" dirty="0"/>
              <a:t>7. Global planner </a:t>
            </a:r>
            <a:r>
              <a:rPr lang="ko-KR" altLang="en-US" dirty="0"/>
              <a:t>또한 최초의 계획과 다르게 장애물이 나타날 경우 수정될 수 있으며</a:t>
            </a:r>
            <a:r>
              <a:rPr lang="en-US" altLang="ko-KR" dirty="0"/>
              <a:t>, Local planner</a:t>
            </a:r>
            <a:r>
              <a:rPr lang="ko-KR" altLang="en-US" dirty="0"/>
              <a:t>는 </a:t>
            </a:r>
            <a:endParaRPr lang="en-US" altLang="ko-KR" dirty="0"/>
          </a:p>
          <a:p>
            <a:r>
              <a:rPr lang="ko-KR" altLang="en-US" dirty="0"/>
              <a:t>수정된 경로를 따라 주행</a:t>
            </a:r>
            <a:r>
              <a:rPr lang="en-US" altLang="ko-KR" dirty="0"/>
              <a:t>.</a:t>
            </a:r>
          </a:p>
          <a:p>
            <a:endParaRPr lang="en-US" altLang="ko-KR" dirty="0"/>
          </a:p>
          <a:p>
            <a:r>
              <a:rPr lang="en-US" altLang="ko-KR" dirty="0"/>
              <a:t>8. </a:t>
            </a:r>
            <a:r>
              <a:rPr lang="ko-KR" altLang="en-US" dirty="0"/>
              <a:t>주행 중 문제가 생겼을 시</a:t>
            </a:r>
            <a:r>
              <a:rPr lang="ko-KR" altLang="en-US" dirty="0">
                <a:solidFill>
                  <a:srgbClr val="FFFF00"/>
                </a:solidFill>
              </a:rPr>
              <a:t> </a:t>
            </a:r>
            <a:r>
              <a:rPr lang="en-US" altLang="ko-KR" dirty="0">
                <a:solidFill>
                  <a:srgbClr val="FFFF00"/>
                </a:solidFill>
              </a:rPr>
              <a:t>recovery behavior </a:t>
            </a:r>
            <a:r>
              <a:rPr lang="ko-KR" altLang="en-US" dirty="0"/>
              <a:t>시작</a:t>
            </a:r>
            <a:r>
              <a:rPr lang="en-US" altLang="ko-KR" dirty="0"/>
              <a:t>. </a:t>
            </a:r>
          </a:p>
        </p:txBody>
      </p:sp>
      <p:sp>
        <p:nvSpPr>
          <p:cNvPr id="5" name="직사각형 4">
            <a:extLst>
              <a:ext uri="{FF2B5EF4-FFF2-40B4-BE49-F238E27FC236}">
                <a16:creationId xmlns:a16="http://schemas.microsoft.com/office/drawing/2014/main" id="{4CC09DAC-E031-4586-94A4-944B7B3AAB2E}"/>
              </a:ext>
            </a:extLst>
          </p:cNvPr>
          <p:cNvSpPr/>
          <p:nvPr/>
        </p:nvSpPr>
        <p:spPr>
          <a:xfrm>
            <a:off x="2253673" y="332509"/>
            <a:ext cx="4442691" cy="2900218"/>
          </a:xfrm>
          <a:prstGeom prst="rect">
            <a:avLst/>
          </a:prstGeom>
          <a:solidFill>
            <a:schemeClr val="accent6">
              <a:alpha val="27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7B181-E13B-44B0-BDE6-5B2CC82B6A2E}"/>
              </a:ext>
            </a:extLst>
          </p:cNvPr>
          <p:cNvSpPr txBox="1"/>
          <p:nvPr/>
        </p:nvSpPr>
        <p:spPr>
          <a:xfrm>
            <a:off x="738909" y="332509"/>
            <a:ext cx="6437746" cy="369332"/>
          </a:xfrm>
          <a:prstGeom prst="rect">
            <a:avLst/>
          </a:prstGeom>
          <a:noFill/>
        </p:spPr>
        <p:txBody>
          <a:bodyPr wrap="square" rtlCol="0">
            <a:spAutoFit/>
          </a:bodyPr>
          <a:lstStyle/>
          <a:p>
            <a:r>
              <a:rPr lang="en-US" altLang="ko-KR" dirty="0">
                <a:solidFill>
                  <a:srgbClr val="FFFF00"/>
                </a:solidFill>
              </a:rPr>
              <a:t>Recovery behavior </a:t>
            </a:r>
            <a:r>
              <a:rPr lang="ko-KR" altLang="en-US" dirty="0"/>
              <a:t>알고리즘</a:t>
            </a:r>
          </a:p>
        </p:txBody>
      </p:sp>
      <p:pic>
        <p:nvPicPr>
          <p:cNvPr id="7170" name="Picture 2">
            <a:extLst>
              <a:ext uri="{FF2B5EF4-FFF2-40B4-BE49-F238E27FC236}">
                <a16:creationId xmlns:a16="http://schemas.microsoft.com/office/drawing/2014/main" id="{4CA46AA5-4ABC-4934-8732-4BBE12EC4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09" y="701841"/>
            <a:ext cx="6772275" cy="2647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9550C-5534-4275-A8B0-5086F8A17570}"/>
              </a:ext>
            </a:extLst>
          </p:cNvPr>
          <p:cNvSpPr txBox="1"/>
          <p:nvPr/>
        </p:nvSpPr>
        <p:spPr>
          <a:xfrm>
            <a:off x="535709" y="3498851"/>
            <a:ext cx="11490036" cy="3139321"/>
          </a:xfrm>
          <a:prstGeom prst="rect">
            <a:avLst/>
          </a:prstGeom>
          <a:noFill/>
        </p:spPr>
        <p:txBody>
          <a:bodyPr wrap="square" rtlCol="0">
            <a:spAutoFit/>
          </a:bodyPr>
          <a:lstStyle/>
          <a:p>
            <a:r>
              <a:rPr lang="en-US" altLang="ko-KR" dirty="0"/>
              <a:t>1. </a:t>
            </a:r>
            <a:r>
              <a:rPr lang="en-US" altLang="ko-KR" dirty="0" err="1"/>
              <a:t>Costmap</a:t>
            </a:r>
            <a:r>
              <a:rPr lang="ko-KR" altLang="en-US" dirty="0"/>
              <a:t>은 점유되지 않은 그리드일수록 높은 </a:t>
            </a:r>
            <a:r>
              <a:rPr lang="en-US" altLang="ko-KR" dirty="0"/>
              <a:t>Cost</a:t>
            </a:r>
            <a:r>
              <a:rPr lang="ko-KR" altLang="en-US" dirty="0"/>
              <a:t>를 지님</a:t>
            </a:r>
            <a:r>
              <a:rPr lang="en-US" altLang="ko-KR" dirty="0"/>
              <a:t>.</a:t>
            </a:r>
          </a:p>
          <a:p>
            <a:endParaRPr lang="en-US" altLang="ko-KR" dirty="0"/>
          </a:p>
          <a:p>
            <a:r>
              <a:rPr lang="en-US" altLang="ko-KR" dirty="0"/>
              <a:t>2. Planner</a:t>
            </a:r>
            <a:r>
              <a:rPr lang="ko-KR" altLang="en-US" dirty="0"/>
              <a:t>는 기본적으로 </a:t>
            </a:r>
            <a:r>
              <a:rPr lang="en-US" altLang="ko-KR" dirty="0"/>
              <a:t>Cost</a:t>
            </a:r>
            <a:r>
              <a:rPr lang="ko-KR" altLang="en-US" dirty="0"/>
              <a:t>의 총 합이 가장 높은 </a:t>
            </a:r>
            <a:r>
              <a:rPr lang="en-US" altLang="ko-KR" dirty="0"/>
              <a:t>Grid</a:t>
            </a:r>
            <a:r>
              <a:rPr lang="ko-KR" altLang="en-US" dirty="0"/>
              <a:t>를 지나도록 경로를 생성</a:t>
            </a:r>
            <a:r>
              <a:rPr lang="en-US" altLang="ko-KR" dirty="0"/>
              <a:t>. </a:t>
            </a:r>
          </a:p>
          <a:p>
            <a:endParaRPr lang="en-US" altLang="ko-KR" dirty="0"/>
          </a:p>
          <a:p>
            <a:r>
              <a:rPr lang="en-US" altLang="ko-KR" dirty="0"/>
              <a:t>3. </a:t>
            </a:r>
            <a:r>
              <a:rPr lang="ko-KR" altLang="en-US" dirty="0"/>
              <a:t>이때 주행 오차</a:t>
            </a:r>
            <a:r>
              <a:rPr lang="en-US" altLang="ko-KR" dirty="0"/>
              <a:t>, </a:t>
            </a:r>
            <a:r>
              <a:rPr lang="ko-KR" altLang="en-US" dirty="0"/>
              <a:t>센서 측정 오차로 인해 낮은 </a:t>
            </a:r>
            <a:r>
              <a:rPr lang="en-US" altLang="ko-KR" dirty="0"/>
              <a:t>Cost</a:t>
            </a:r>
            <a:r>
              <a:rPr lang="ko-KR" altLang="en-US" dirty="0"/>
              <a:t>의 장소에 들어갔다고 판단될 시 </a:t>
            </a:r>
            <a:r>
              <a:rPr lang="en-US" altLang="ko-KR" dirty="0"/>
              <a:t>Recovery behavior</a:t>
            </a:r>
            <a:r>
              <a:rPr lang="ko-KR" altLang="en-US" dirty="0"/>
              <a:t>로 회복 시도</a:t>
            </a:r>
            <a:r>
              <a:rPr lang="en-US" altLang="ko-KR" dirty="0"/>
              <a:t>. </a:t>
            </a:r>
            <a:r>
              <a:rPr lang="ko-KR" altLang="en-US" dirty="0"/>
              <a:t>다르게 말하면</a:t>
            </a:r>
            <a:r>
              <a:rPr lang="en-US" altLang="ko-KR" dirty="0"/>
              <a:t>, </a:t>
            </a:r>
            <a:r>
              <a:rPr lang="ko-KR" altLang="en-US" dirty="0"/>
              <a:t>로봇이 자신을 </a:t>
            </a:r>
            <a:r>
              <a:rPr lang="en-US" altLang="ko-KR" dirty="0"/>
              <a:t>[</a:t>
            </a:r>
            <a:r>
              <a:rPr lang="ko-KR" altLang="en-US" dirty="0"/>
              <a:t>꼈다</a:t>
            </a:r>
            <a:r>
              <a:rPr lang="en-US" altLang="ko-KR" dirty="0"/>
              <a:t>/</a:t>
            </a:r>
            <a:r>
              <a:rPr lang="ko-KR" altLang="en-US" dirty="0"/>
              <a:t>멈췄다</a:t>
            </a:r>
            <a:r>
              <a:rPr lang="en-US" altLang="ko-KR" dirty="0"/>
              <a:t>/</a:t>
            </a:r>
            <a:r>
              <a:rPr lang="ko-KR" altLang="en-US" dirty="0"/>
              <a:t>막혔다</a:t>
            </a:r>
            <a:r>
              <a:rPr lang="en-US" altLang="ko-KR" dirty="0"/>
              <a:t>] </a:t>
            </a:r>
            <a:r>
              <a:rPr lang="ko-KR" altLang="en-US" dirty="0"/>
              <a:t>고 판단하게 됨</a:t>
            </a:r>
            <a:r>
              <a:rPr lang="en-US" altLang="ko-KR" dirty="0"/>
              <a:t>.</a:t>
            </a:r>
          </a:p>
          <a:p>
            <a:endParaRPr lang="en-US" altLang="ko-KR" dirty="0"/>
          </a:p>
          <a:p>
            <a:r>
              <a:rPr lang="en-US" altLang="ko-KR" dirty="0"/>
              <a:t>4. a.</a:t>
            </a:r>
            <a:r>
              <a:rPr lang="ko-KR" altLang="en-US" dirty="0"/>
              <a:t> </a:t>
            </a:r>
            <a:r>
              <a:rPr lang="en-US" altLang="ko-KR" dirty="0"/>
              <a:t>) </a:t>
            </a:r>
            <a:r>
              <a:rPr lang="ko-KR" altLang="en-US" dirty="0"/>
              <a:t>제자리에서 회전하며 장애물을 자신의 반경 내에서 없애도록 시도</a:t>
            </a:r>
            <a:r>
              <a:rPr lang="en-US" altLang="ko-KR" dirty="0"/>
              <a:t>.</a:t>
            </a:r>
          </a:p>
          <a:p>
            <a:r>
              <a:rPr lang="en-US" altLang="ko-KR" dirty="0"/>
              <a:t>    b. ) </a:t>
            </a:r>
            <a:r>
              <a:rPr lang="ko-KR" altLang="en-US" dirty="0"/>
              <a:t>전부 사라졌는지 확인</a:t>
            </a:r>
            <a:endParaRPr lang="en-US" altLang="ko-KR" dirty="0"/>
          </a:p>
          <a:p>
            <a:r>
              <a:rPr lang="en-US" altLang="ko-KR" dirty="0"/>
              <a:t>    c. ) </a:t>
            </a:r>
            <a:r>
              <a:rPr lang="ko-KR" altLang="en-US" dirty="0"/>
              <a:t>더욱 세게 회전하며 장애물을 자신의 반경 내에서 없애도록 시도</a:t>
            </a:r>
            <a:r>
              <a:rPr lang="en-US" altLang="ko-KR" dirty="0"/>
              <a:t>.</a:t>
            </a:r>
          </a:p>
          <a:p>
            <a:r>
              <a:rPr lang="en-US" altLang="ko-KR" dirty="0"/>
              <a:t>    d. ) </a:t>
            </a:r>
            <a:r>
              <a:rPr lang="ko-KR" altLang="en-US" dirty="0"/>
              <a:t>전부 사라졌는지 확인</a:t>
            </a:r>
            <a:r>
              <a:rPr lang="en-US" altLang="ko-KR" dirty="0"/>
              <a:t>, </a:t>
            </a:r>
            <a:r>
              <a:rPr lang="ko-KR" altLang="en-US" dirty="0"/>
              <a:t>그대로라면 현재 경로 주행 중지</a:t>
            </a:r>
            <a:r>
              <a:rPr lang="en-US" altLang="ko-KR" dirty="0"/>
              <a:t>.</a:t>
            </a:r>
            <a:endParaRPr lang="ko-KR" altLang="en-US" dirty="0"/>
          </a:p>
        </p:txBody>
      </p:sp>
    </p:spTree>
    <p:extLst>
      <p:ext uri="{BB962C8B-B14F-4D97-AF65-F5344CB8AC3E}">
        <p14:creationId xmlns:p14="http://schemas.microsoft.com/office/powerpoint/2010/main" val="80913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5BA4C5-4A98-4877-A5D6-9E4B382E84D6}"/>
              </a:ext>
            </a:extLst>
          </p:cNvPr>
          <p:cNvSpPr>
            <a:spLocks noGrp="1"/>
          </p:cNvSpPr>
          <p:nvPr>
            <p:ph type="title"/>
          </p:nvPr>
        </p:nvSpPr>
        <p:spPr/>
        <p:txBody>
          <a:bodyPr/>
          <a:lstStyle/>
          <a:p>
            <a:r>
              <a:rPr lang="en-US" altLang="ko-KR" dirty="0"/>
              <a:t>Ros </a:t>
            </a:r>
            <a:r>
              <a:rPr lang="ko-KR" altLang="en-US" dirty="0"/>
              <a:t>기본구조</a:t>
            </a:r>
          </a:p>
        </p:txBody>
      </p:sp>
      <p:sp>
        <p:nvSpPr>
          <p:cNvPr id="6" name="Rectangle 2">
            <a:extLst>
              <a:ext uri="{FF2B5EF4-FFF2-40B4-BE49-F238E27FC236}">
                <a16:creationId xmlns:a16="http://schemas.microsoft.com/office/drawing/2014/main" id="{BD9513FF-B55A-4B71-A577-2772FEAE939B}"/>
              </a:ext>
            </a:extLst>
          </p:cNvPr>
          <p:cNvSpPr>
            <a:spLocks noChangeArrowheads="1"/>
          </p:cNvSpPr>
          <p:nvPr/>
        </p:nvSpPr>
        <p:spPr bwMode="auto">
          <a:xfrm>
            <a:off x="0" y="-439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399999064" descr="EMB00002e500154">
            <a:extLst>
              <a:ext uri="{FF2B5EF4-FFF2-40B4-BE49-F238E27FC236}">
                <a16:creationId xmlns:a16="http://schemas.microsoft.com/office/drawing/2014/main" id="{A4556821-2E6D-4EE6-8D92-4C3561373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2" y="522288"/>
            <a:ext cx="6707188" cy="38462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66ADE6-D512-46BA-9E91-112F1EDCA4F5}"/>
              </a:ext>
            </a:extLst>
          </p:cNvPr>
          <p:cNvSpPr txBox="1"/>
          <p:nvPr/>
        </p:nvSpPr>
        <p:spPr>
          <a:xfrm>
            <a:off x="7721601" y="532066"/>
            <a:ext cx="3416300" cy="4801314"/>
          </a:xfrm>
          <a:prstGeom prst="rect">
            <a:avLst/>
          </a:prstGeom>
          <a:noFill/>
        </p:spPr>
        <p:txBody>
          <a:bodyPr wrap="square" rtlCol="0">
            <a:spAutoFit/>
          </a:bodyPr>
          <a:lstStyle/>
          <a:p>
            <a:r>
              <a:rPr lang="ko-KR" altLang="en-US" dirty="0"/>
              <a:t>최소단위 프로세스 </a:t>
            </a:r>
            <a:r>
              <a:rPr lang="en-US" altLang="ko-KR" dirty="0"/>
              <a:t>= </a:t>
            </a:r>
            <a:r>
              <a:rPr lang="ko-KR" altLang="en-US" dirty="0"/>
              <a:t>노드</a:t>
            </a:r>
            <a:endParaRPr lang="en-US" altLang="ko-KR" dirty="0"/>
          </a:p>
          <a:p>
            <a:endParaRPr lang="en-US" altLang="ko-KR" dirty="0"/>
          </a:p>
          <a:p>
            <a:r>
              <a:rPr lang="ko-KR" altLang="en-US" dirty="0"/>
              <a:t>발신자</a:t>
            </a:r>
            <a:r>
              <a:rPr lang="en-US" altLang="ko-KR" dirty="0"/>
              <a:t>: </a:t>
            </a:r>
            <a:r>
              <a:rPr lang="ko-KR" altLang="en-US" dirty="0"/>
              <a:t>퍼블리셔</a:t>
            </a:r>
            <a:endParaRPr lang="en-US" altLang="ko-KR" dirty="0"/>
          </a:p>
          <a:p>
            <a:r>
              <a:rPr lang="ko-KR" altLang="en-US" dirty="0"/>
              <a:t>수신자</a:t>
            </a:r>
            <a:r>
              <a:rPr lang="en-US" altLang="ko-KR" dirty="0"/>
              <a:t>: </a:t>
            </a:r>
            <a:r>
              <a:rPr lang="ko-KR" altLang="en-US" dirty="0" err="1"/>
              <a:t>서브스크라이버</a:t>
            </a:r>
            <a:endParaRPr lang="en-US" altLang="ko-KR" dirty="0"/>
          </a:p>
          <a:p>
            <a:endParaRPr lang="en-US" altLang="ko-KR" dirty="0"/>
          </a:p>
          <a:p>
            <a:r>
              <a:rPr lang="ko-KR" altLang="en-US" dirty="0"/>
              <a:t>피드백이 필요한 대부분의 노드는 당연히 퍼블리셔인 동시에 </a:t>
            </a:r>
            <a:r>
              <a:rPr lang="ko-KR" altLang="en-US" dirty="0" err="1"/>
              <a:t>서브스크라이버</a:t>
            </a:r>
            <a:r>
              <a:rPr lang="en-US" altLang="ko-KR" dirty="0"/>
              <a:t>.</a:t>
            </a:r>
          </a:p>
          <a:p>
            <a:endParaRPr lang="en-US" altLang="ko-KR" dirty="0"/>
          </a:p>
          <a:p>
            <a:r>
              <a:rPr lang="ko-KR" altLang="en-US" dirty="0"/>
              <a:t>토픽방식은 일단 연결되면 </a:t>
            </a:r>
            <a:r>
              <a:rPr lang="ko-KR" altLang="en-US" dirty="0" err="1"/>
              <a:t>퍼블리시</a:t>
            </a:r>
            <a:r>
              <a:rPr lang="ko-KR" altLang="en-US" dirty="0"/>
              <a:t> </a:t>
            </a:r>
            <a:r>
              <a:rPr lang="ko-KR" altLang="en-US" dirty="0" err="1"/>
              <a:t>하는대로</a:t>
            </a:r>
            <a:r>
              <a:rPr lang="ko-KR" altLang="en-US" dirty="0"/>
              <a:t> 꾸준히 통신</a:t>
            </a:r>
            <a:r>
              <a:rPr lang="en-US" altLang="ko-KR" dirty="0"/>
              <a:t>.</a:t>
            </a:r>
          </a:p>
          <a:p>
            <a:endParaRPr lang="en-US" altLang="ko-KR" dirty="0"/>
          </a:p>
          <a:p>
            <a:r>
              <a:rPr lang="ko-KR" altLang="en-US" dirty="0"/>
              <a:t>서비스는 </a:t>
            </a:r>
            <a:r>
              <a:rPr lang="en-US" altLang="ko-KR" dirty="0"/>
              <a:t>1</a:t>
            </a:r>
            <a:r>
              <a:rPr lang="ko-KR" altLang="en-US" dirty="0"/>
              <a:t>회성으로서 요청하면 정보를 제공하고 연결 해제</a:t>
            </a:r>
            <a:r>
              <a:rPr lang="en-US" altLang="ko-KR" dirty="0"/>
              <a:t>.</a:t>
            </a:r>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201636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035AEA9-1C2C-49D6-A625-9A8FB391F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8" y="669306"/>
            <a:ext cx="7795983" cy="318835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18A94B6-6E6C-4D7A-88ED-7C434B1E6892}"/>
              </a:ext>
            </a:extLst>
          </p:cNvPr>
          <p:cNvSpPr/>
          <p:nvPr/>
        </p:nvSpPr>
        <p:spPr>
          <a:xfrm>
            <a:off x="2854036" y="2318327"/>
            <a:ext cx="2309091" cy="1810328"/>
          </a:xfrm>
          <a:prstGeom prst="rect">
            <a:avLst/>
          </a:prstGeom>
          <a:solidFill>
            <a:schemeClr val="accent4">
              <a:alpha val="42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4A2ED47-F6E4-4CB1-AF9F-F650D7D78C2E}"/>
              </a:ext>
            </a:extLst>
          </p:cNvPr>
          <p:cNvSpPr txBox="1"/>
          <p:nvPr/>
        </p:nvSpPr>
        <p:spPr>
          <a:xfrm>
            <a:off x="533977" y="4860353"/>
            <a:ext cx="11334749" cy="369332"/>
          </a:xfrm>
          <a:prstGeom prst="rect">
            <a:avLst/>
          </a:prstGeom>
          <a:noFill/>
        </p:spPr>
        <p:txBody>
          <a:bodyPr wrap="square" rtlCol="0">
            <a:spAutoFit/>
          </a:bodyPr>
          <a:lstStyle/>
          <a:p>
            <a:r>
              <a:rPr lang="en-US" altLang="ko-KR" dirty="0"/>
              <a:t>1. Local Planner</a:t>
            </a:r>
            <a:r>
              <a:rPr lang="ko-KR" altLang="en-US" dirty="0"/>
              <a:t>는 직접적인 속도 제어 토픽인 </a:t>
            </a:r>
            <a:r>
              <a:rPr lang="en-US" altLang="ko-KR" dirty="0"/>
              <a:t>/</a:t>
            </a:r>
            <a:r>
              <a:rPr lang="en-US" altLang="ko-KR" dirty="0" err="1"/>
              <a:t>cmd_vel</a:t>
            </a:r>
            <a:r>
              <a:rPr lang="en-US" altLang="ko-KR" dirty="0"/>
              <a:t> </a:t>
            </a:r>
            <a:r>
              <a:rPr lang="ko-KR" altLang="en-US" dirty="0"/>
              <a:t>을  </a:t>
            </a:r>
            <a:r>
              <a:rPr lang="en-US" altLang="ko-KR" dirty="0" err="1"/>
              <a:t>Geometry_msgs</a:t>
            </a:r>
            <a:r>
              <a:rPr lang="en-US" altLang="ko-KR" dirty="0"/>
              <a:t>/Twist </a:t>
            </a:r>
            <a:r>
              <a:rPr lang="ko-KR" altLang="en-US" dirty="0"/>
              <a:t>형식으로 </a:t>
            </a:r>
            <a:r>
              <a:rPr lang="ko-KR" altLang="en-US" dirty="0" err="1"/>
              <a:t>퍼블리시</a:t>
            </a:r>
            <a:r>
              <a:rPr lang="en-US" altLang="ko-KR" dirty="0"/>
              <a:t>. </a:t>
            </a:r>
            <a:endParaRPr lang="ko-KR" altLang="en-US" dirty="0"/>
          </a:p>
        </p:txBody>
      </p:sp>
      <p:sp>
        <p:nvSpPr>
          <p:cNvPr id="5" name="TextBox 4">
            <a:extLst>
              <a:ext uri="{FF2B5EF4-FFF2-40B4-BE49-F238E27FC236}">
                <a16:creationId xmlns:a16="http://schemas.microsoft.com/office/drawing/2014/main" id="{70C9D777-DAA8-4DF2-8A18-B5625DC7217C}"/>
              </a:ext>
            </a:extLst>
          </p:cNvPr>
          <p:cNvSpPr txBox="1"/>
          <p:nvPr/>
        </p:nvSpPr>
        <p:spPr>
          <a:xfrm>
            <a:off x="533978" y="4248727"/>
            <a:ext cx="3483840" cy="369332"/>
          </a:xfrm>
          <a:prstGeom prst="rect">
            <a:avLst/>
          </a:prstGeom>
          <a:noFill/>
        </p:spPr>
        <p:txBody>
          <a:bodyPr wrap="square" rtlCol="0">
            <a:spAutoFit/>
          </a:bodyPr>
          <a:lstStyle/>
          <a:p>
            <a:r>
              <a:rPr lang="en-US" altLang="ko-KR" dirty="0" err="1"/>
              <a:t>Move_base</a:t>
            </a:r>
            <a:r>
              <a:rPr lang="en-US" altLang="ko-KR" dirty="0"/>
              <a:t> output</a:t>
            </a:r>
            <a:endParaRPr lang="ko-KR" altLang="en-US" dirty="0"/>
          </a:p>
        </p:txBody>
      </p:sp>
      <p:sp>
        <p:nvSpPr>
          <p:cNvPr id="6" name="TextBox 5">
            <a:extLst>
              <a:ext uri="{FF2B5EF4-FFF2-40B4-BE49-F238E27FC236}">
                <a16:creationId xmlns:a16="http://schemas.microsoft.com/office/drawing/2014/main" id="{15C0D7E1-24C8-4867-BA9F-AA97C7B3E90F}"/>
              </a:ext>
            </a:extLst>
          </p:cNvPr>
          <p:cNvSpPr txBox="1"/>
          <p:nvPr/>
        </p:nvSpPr>
        <p:spPr>
          <a:xfrm>
            <a:off x="533977" y="5506684"/>
            <a:ext cx="11066896" cy="369332"/>
          </a:xfrm>
          <a:prstGeom prst="rect">
            <a:avLst/>
          </a:prstGeom>
          <a:noFill/>
        </p:spPr>
        <p:txBody>
          <a:bodyPr wrap="square" rtlCol="0">
            <a:spAutoFit/>
          </a:bodyPr>
          <a:lstStyle/>
          <a:p>
            <a:r>
              <a:rPr lang="en-US" altLang="ko-KR" dirty="0"/>
              <a:t>2. </a:t>
            </a:r>
            <a:r>
              <a:rPr lang="ko-KR" altLang="en-US" dirty="0"/>
              <a:t>해당 메시지가 </a:t>
            </a:r>
            <a:r>
              <a:rPr lang="en-US" altLang="ko-KR" dirty="0"/>
              <a:t>/</a:t>
            </a:r>
            <a:r>
              <a:rPr lang="en-US" altLang="ko-KR" dirty="0" err="1"/>
              <a:t>mavros</a:t>
            </a:r>
            <a:r>
              <a:rPr lang="en-US" altLang="ko-KR" dirty="0"/>
              <a:t>/</a:t>
            </a:r>
            <a:r>
              <a:rPr lang="en-US" altLang="ko-KR" dirty="0" err="1"/>
              <a:t>setpoint_velocity</a:t>
            </a:r>
            <a:r>
              <a:rPr lang="en-US" altLang="ko-KR" dirty="0"/>
              <a:t>/</a:t>
            </a:r>
            <a:r>
              <a:rPr lang="en-US" altLang="ko-KR" dirty="0" err="1"/>
              <a:t>cmd_vel</a:t>
            </a:r>
            <a:r>
              <a:rPr lang="ko-KR" altLang="en-US" dirty="0"/>
              <a:t>로 들어가게 되면</a:t>
            </a:r>
            <a:r>
              <a:rPr lang="en-US" altLang="ko-KR" dirty="0"/>
              <a:t>, Guided </a:t>
            </a:r>
            <a:r>
              <a:rPr lang="ko-KR" altLang="en-US" dirty="0"/>
              <a:t>모드 하 모터 제어</a:t>
            </a:r>
            <a:r>
              <a:rPr lang="en-US" altLang="ko-KR" dirty="0"/>
              <a:t>. </a:t>
            </a:r>
            <a:r>
              <a:rPr lang="ko-KR" altLang="en-US" dirty="0"/>
              <a:t> </a:t>
            </a:r>
          </a:p>
        </p:txBody>
      </p:sp>
    </p:spTree>
    <p:extLst>
      <p:ext uri="{BB962C8B-B14F-4D97-AF65-F5344CB8AC3E}">
        <p14:creationId xmlns:p14="http://schemas.microsoft.com/office/powerpoint/2010/main" val="36841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164EE98-BE11-46F0-94D4-07C2DBC8E3CC}"/>
              </a:ext>
            </a:extLst>
          </p:cNvPr>
          <p:cNvPicPr>
            <a:picLocks noChangeAspect="1"/>
          </p:cNvPicPr>
          <p:nvPr/>
        </p:nvPicPr>
        <p:blipFill>
          <a:blip r:embed="rId2"/>
          <a:stretch>
            <a:fillRect/>
          </a:stretch>
        </p:blipFill>
        <p:spPr>
          <a:xfrm>
            <a:off x="-102203" y="0"/>
            <a:ext cx="6235148" cy="6858000"/>
          </a:xfrm>
          <a:prstGeom prst="rect">
            <a:avLst/>
          </a:prstGeom>
        </p:spPr>
      </p:pic>
      <p:sp>
        <p:nvSpPr>
          <p:cNvPr id="3" name="TextBox 2">
            <a:extLst>
              <a:ext uri="{FF2B5EF4-FFF2-40B4-BE49-F238E27FC236}">
                <a16:creationId xmlns:a16="http://schemas.microsoft.com/office/drawing/2014/main" id="{9EB94714-63FB-4E12-B9F0-97C16F3F2C28}"/>
              </a:ext>
            </a:extLst>
          </p:cNvPr>
          <p:cNvSpPr txBox="1"/>
          <p:nvPr/>
        </p:nvSpPr>
        <p:spPr>
          <a:xfrm>
            <a:off x="6908799" y="535709"/>
            <a:ext cx="4498109" cy="6186309"/>
          </a:xfrm>
          <a:prstGeom prst="rect">
            <a:avLst/>
          </a:prstGeom>
          <a:noFill/>
        </p:spPr>
        <p:txBody>
          <a:bodyPr wrap="square" rtlCol="0">
            <a:spAutoFit/>
          </a:bodyPr>
          <a:lstStyle/>
          <a:p>
            <a:r>
              <a:rPr lang="ko-KR" altLang="en-US" dirty="0"/>
              <a:t>문제점</a:t>
            </a:r>
            <a:r>
              <a:rPr lang="en-US" altLang="ko-KR" dirty="0"/>
              <a:t>.</a:t>
            </a:r>
          </a:p>
          <a:p>
            <a:endParaRPr lang="en-US" altLang="ko-KR" dirty="0"/>
          </a:p>
          <a:p>
            <a:r>
              <a:rPr lang="en-US" altLang="ko-KR" dirty="0"/>
              <a:t>/</a:t>
            </a:r>
            <a:r>
              <a:rPr lang="en-US" altLang="ko-KR" dirty="0" err="1"/>
              <a:t>mavros</a:t>
            </a:r>
            <a:r>
              <a:rPr lang="en-US" altLang="ko-KR" dirty="0"/>
              <a:t>/</a:t>
            </a:r>
            <a:r>
              <a:rPr lang="en-US" altLang="ko-KR" dirty="0" err="1"/>
              <a:t>setpoint_velocity</a:t>
            </a:r>
            <a:r>
              <a:rPr lang="en-US" altLang="ko-KR" dirty="0"/>
              <a:t>/</a:t>
            </a:r>
            <a:r>
              <a:rPr lang="en-US" altLang="ko-KR" dirty="0" err="1"/>
              <a:t>cmd_vel</a:t>
            </a:r>
            <a:r>
              <a:rPr lang="ko-KR" altLang="en-US" dirty="0"/>
              <a:t>은 </a:t>
            </a:r>
            <a:endParaRPr lang="en-US" altLang="ko-KR" dirty="0"/>
          </a:p>
          <a:p>
            <a:r>
              <a:rPr lang="en-US" altLang="ko-KR" dirty="0" err="1"/>
              <a:t>Geometry_msgs</a:t>
            </a:r>
            <a:r>
              <a:rPr lang="en-US" altLang="ko-KR" dirty="0"/>
              <a:t>/Twist</a:t>
            </a:r>
            <a:r>
              <a:rPr lang="ko-KR" altLang="en-US" dirty="0"/>
              <a:t>가 아닌 </a:t>
            </a:r>
            <a:endParaRPr lang="en-US" altLang="ko-KR" dirty="0"/>
          </a:p>
          <a:p>
            <a:endParaRPr lang="en-US" altLang="ko-KR" dirty="0"/>
          </a:p>
          <a:p>
            <a:endParaRPr lang="en-US" altLang="ko-KR" dirty="0"/>
          </a:p>
          <a:p>
            <a:r>
              <a:rPr lang="en-US" altLang="ko-KR" dirty="0" err="1"/>
              <a:t>Geometry_msgs</a:t>
            </a:r>
            <a:r>
              <a:rPr lang="en-US" altLang="ko-KR" dirty="0"/>
              <a:t>/</a:t>
            </a:r>
            <a:r>
              <a:rPr lang="en-US" altLang="ko-KR" dirty="0" err="1"/>
              <a:t>TwistStamped</a:t>
            </a:r>
            <a:r>
              <a:rPr lang="ko-KR" altLang="en-US" dirty="0"/>
              <a:t> 형식의 메시지를 받아들인다</a:t>
            </a:r>
            <a:r>
              <a:rPr lang="en-US" altLang="ko-KR" dirty="0"/>
              <a:t>. </a:t>
            </a:r>
          </a:p>
          <a:p>
            <a:endParaRPr lang="en-US" altLang="ko-KR" dirty="0"/>
          </a:p>
          <a:p>
            <a:endParaRPr lang="en-US" altLang="ko-KR" dirty="0"/>
          </a:p>
          <a:p>
            <a:r>
              <a:rPr lang="ko-KR" altLang="en-US" dirty="0"/>
              <a:t>같은 토픽이지만 형식이 달라</a:t>
            </a:r>
            <a:r>
              <a:rPr lang="en-US" altLang="ko-KR" dirty="0"/>
              <a:t> </a:t>
            </a:r>
            <a:r>
              <a:rPr lang="ko-KR" altLang="en-US" dirty="0"/>
              <a:t>제대로 들어가지 않는다</a:t>
            </a:r>
            <a:r>
              <a:rPr lang="en-US" altLang="ko-KR" dirty="0"/>
              <a:t>.</a:t>
            </a:r>
          </a:p>
          <a:p>
            <a:endParaRPr lang="en-US" altLang="ko-KR" dirty="0"/>
          </a:p>
          <a:p>
            <a:r>
              <a:rPr lang="ko-KR" altLang="en-US" dirty="0"/>
              <a:t>다행히도 두 메시지 형식의 차이점을 보면 그저 시간 헤더와 프레임 지정 여부가 다를 뿐이다</a:t>
            </a:r>
            <a:r>
              <a:rPr lang="en-US" altLang="ko-KR" dirty="0"/>
              <a:t>.</a:t>
            </a:r>
          </a:p>
          <a:p>
            <a:endParaRPr lang="en-US" altLang="ko-KR" dirty="0"/>
          </a:p>
          <a:p>
            <a:r>
              <a:rPr lang="ko-KR" altLang="en-US" dirty="0"/>
              <a:t>이에 </a:t>
            </a:r>
            <a:r>
              <a:rPr lang="en-US" altLang="ko-KR" dirty="0" err="1"/>
              <a:t>move_base</a:t>
            </a:r>
            <a:r>
              <a:rPr lang="ko-KR" altLang="en-US" dirty="0"/>
              <a:t>로부터 </a:t>
            </a:r>
            <a:r>
              <a:rPr lang="en-US" altLang="ko-KR" dirty="0"/>
              <a:t>Twist</a:t>
            </a:r>
            <a:r>
              <a:rPr lang="ko-KR" altLang="en-US" dirty="0"/>
              <a:t>를 받아</a:t>
            </a:r>
            <a:r>
              <a:rPr lang="en-US" altLang="ko-KR" dirty="0"/>
              <a:t>, </a:t>
            </a:r>
            <a:r>
              <a:rPr lang="ko-KR" altLang="en-US" dirty="0"/>
              <a:t>시간과 프레임을 지정해 </a:t>
            </a:r>
            <a:r>
              <a:rPr lang="en-US" altLang="ko-KR" dirty="0" err="1"/>
              <a:t>TwistStamped</a:t>
            </a:r>
            <a:r>
              <a:rPr lang="ko-KR" altLang="en-US" dirty="0"/>
              <a:t>로 번역해 </a:t>
            </a:r>
            <a:r>
              <a:rPr lang="ko-KR" altLang="en-US" dirty="0" err="1"/>
              <a:t>퍼블리시</a:t>
            </a:r>
            <a:r>
              <a:rPr lang="ko-KR" altLang="en-US" dirty="0"/>
              <a:t> 하는 노드가 필요했다</a:t>
            </a:r>
            <a:r>
              <a:rPr lang="en-US" altLang="ko-KR" dirty="0"/>
              <a:t>.</a:t>
            </a:r>
          </a:p>
          <a:p>
            <a:endParaRPr lang="en-US" altLang="ko-KR" dirty="0"/>
          </a:p>
          <a:p>
            <a:r>
              <a:rPr lang="ko-KR" altLang="en-US" dirty="0"/>
              <a:t>이를 추가해</a:t>
            </a:r>
            <a:r>
              <a:rPr lang="en-US" altLang="ko-KR" dirty="0"/>
              <a:t>, </a:t>
            </a:r>
            <a:r>
              <a:rPr lang="en-US" altLang="ko-KR" dirty="0" err="1"/>
              <a:t>twist_listener</a:t>
            </a:r>
            <a:r>
              <a:rPr lang="ko-KR" altLang="en-US" dirty="0"/>
              <a:t>라 한다</a:t>
            </a:r>
            <a:r>
              <a:rPr lang="en-US" altLang="ko-KR" dirty="0"/>
              <a:t>.</a:t>
            </a:r>
            <a:endParaRPr lang="ko-KR" altLang="en-US" dirty="0"/>
          </a:p>
        </p:txBody>
      </p:sp>
    </p:spTree>
    <p:extLst>
      <p:ext uri="{BB962C8B-B14F-4D97-AF65-F5344CB8AC3E}">
        <p14:creationId xmlns:p14="http://schemas.microsoft.com/office/powerpoint/2010/main" val="98091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BFEF2D4F-75E1-45FE-83A3-9173D3D9D276}"/>
              </a:ext>
            </a:extLst>
          </p:cNvPr>
          <p:cNvPicPr>
            <a:picLocks noChangeAspect="1"/>
          </p:cNvPicPr>
          <p:nvPr/>
        </p:nvPicPr>
        <p:blipFill>
          <a:blip r:embed="rId2"/>
          <a:stretch>
            <a:fillRect/>
          </a:stretch>
        </p:blipFill>
        <p:spPr>
          <a:xfrm>
            <a:off x="0" y="0"/>
            <a:ext cx="12220881" cy="4368800"/>
          </a:xfrm>
          <a:prstGeom prst="rect">
            <a:avLst/>
          </a:prstGeom>
        </p:spPr>
      </p:pic>
      <p:sp>
        <p:nvSpPr>
          <p:cNvPr id="9" name="타원 8">
            <a:extLst>
              <a:ext uri="{FF2B5EF4-FFF2-40B4-BE49-F238E27FC236}">
                <a16:creationId xmlns:a16="http://schemas.microsoft.com/office/drawing/2014/main" id="{63ACACE1-755D-4E56-8008-1D4FD42D4D87}"/>
              </a:ext>
            </a:extLst>
          </p:cNvPr>
          <p:cNvSpPr/>
          <p:nvPr/>
        </p:nvSpPr>
        <p:spPr>
          <a:xfrm>
            <a:off x="129310" y="554180"/>
            <a:ext cx="1819563" cy="452582"/>
          </a:xfrm>
          <a:prstGeom prst="ellipse">
            <a:avLst/>
          </a:prstGeom>
          <a:solidFill>
            <a:schemeClr val="accent6">
              <a:alpha val="5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FAA401B2-BC41-4C54-BA1F-5304FFAEB486}"/>
              </a:ext>
            </a:extLst>
          </p:cNvPr>
          <p:cNvSpPr/>
          <p:nvPr/>
        </p:nvSpPr>
        <p:spPr>
          <a:xfrm>
            <a:off x="11172551" y="2068946"/>
            <a:ext cx="992910" cy="355601"/>
          </a:xfrm>
          <a:prstGeom prst="ellipse">
            <a:avLst/>
          </a:prstGeom>
          <a:solidFill>
            <a:schemeClr val="accent6">
              <a:alpha val="5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2E5EF938-FDDE-4852-8CDE-B0B722870027}"/>
              </a:ext>
            </a:extLst>
          </p:cNvPr>
          <p:cNvSpPr/>
          <p:nvPr/>
        </p:nvSpPr>
        <p:spPr>
          <a:xfrm>
            <a:off x="9398000" y="4100945"/>
            <a:ext cx="1229608" cy="267855"/>
          </a:xfrm>
          <a:prstGeom prst="ellipse">
            <a:avLst/>
          </a:prstGeom>
          <a:solidFill>
            <a:schemeClr val="accent6">
              <a:alpha val="5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1FFEC0D0-676C-46A9-AAA4-F21DA97A7AC8}"/>
              </a:ext>
            </a:extLst>
          </p:cNvPr>
          <p:cNvSpPr/>
          <p:nvPr/>
        </p:nvSpPr>
        <p:spPr>
          <a:xfrm>
            <a:off x="7883237" y="2165928"/>
            <a:ext cx="992910" cy="267855"/>
          </a:xfrm>
          <a:prstGeom prst="ellipse">
            <a:avLst/>
          </a:prstGeom>
          <a:solidFill>
            <a:schemeClr val="accent6">
              <a:alpha val="5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51A6C114-8155-47ED-A5E0-296B4AB22472}"/>
              </a:ext>
            </a:extLst>
          </p:cNvPr>
          <p:cNvSpPr txBox="1"/>
          <p:nvPr/>
        </p:nvSpPr>
        <p:spPr>
          <a:xfrm>
            <a:off x="443346" y="5227782"/>
            <a:ext cx="11490036" cy="646331"/>
          </a:xfrm>
          <a:prstGeom prst="rect">
            <a:avLst/>
          </a:prstGeom>
          <a:noFill/>
        </p:spPr>
        <p:txBody>
          <a:bodyPr wrap="square" rtlCol="0">
            <a:spAutoFit/>
          </a:bodyPr>
          <a:lstStyle/>
          <a:p>
            <a:r>
              <a:rPr lang="ko-KR" altLang="en-US" dirty="0"/>
              <a:t>속도 제어 명령인 </a:t>
            </a:r>
            <a:r>
              <a:rPr lang="en-US" altLang="ko-KR" dirty="0"/>
              <a:t>/</a:t>
            </a:r>
            <a:r>
              <a:rPr lang="en-US" altLang="ko-KR" dirty="0" err="1"/>
              <a:t>cmd_vel</a:t>
            </a:r>
            <a:r>
              <a:rPr lang="en-US" altLang="ko-KR" dirty="0"/>
              <a:t> </a:t>
            </a:r>
            <a:r>
              <a:rPr lang="ko-KR" altLang="en-US" dirty="0"/>
              <a:t>토픽의 흐름은 </a:t>
            </a:r>
            <a:r>
              <a:rPr lang="en-US" altLang="ko-KR" dirty="0"/>
              <a:t>/</a:t>
            </a:r>
            <a:r>
              <a:rPr lang="en-US" altLang="ko-KR" dirty="0" err="1"/>
              <a:t>move_base</a:t>
            </a:r>
            <a:r>
              <a:rPr lang="ko-KR" altLang="en-US" dirty="0"/>
              <a:t>에서 </a:t>
            </a:r>
            <a:r>
              <a:rPr lang="en-US" altLang="ko-KR" dirty="0"/>
              <a:t>Twist </a:t>
            </a:r>
            <a:r>
              <a:rPr lang="ko-KR" altLang="en-US" dirty="0"/>
              <a:t>형식 메시지를 </a:t>
            </a:r>
            <a:r>
              <a:rPr lang="en-US" altLang="ko-KR" dirty="0"/>
              <a:t>/</a:t>
            </a:r>
            <a:r>
              <a:rPr lang="en-US" altLang="ko-KR" dirty="0" err="1"/>
              <a:t>twist_listener</a:t>
            </a:r>
            <a:r>
              <a:rPr lang="en-US" altLang="ko-KR" dirty="0"/>
              <a:t> ( </a:t>
            </a:r>
            <a:r>
              <a:rPr lang="ko-KR" altLang="en-US" dirty="0"/>
              <a:t>번역기 </a:t>
            </a:r>
            <a:r>
              <a:rPr lang="en-US" altLang="ko-KR" dirty="0"/>
              <a:t>) </a:t>
            </a:r>
            <a:r>
              <a:rPr lang="ko-KR" altLang="en-US" dirty="0"/>
              <a:t>로</a:t>
            </a:r>
            <a:r>
              <a:rPr lang="en-US" altLang="ko-KR" dirty="0"/>
              <a:t>, /</a:t>
            </a:r>
            <a:r>
              <a:rPr lang="en-US" altLang="ko-KR" dirty="0" err="1"/>
              <a:t>twist_listener</a:t>
            </a:r>
            <a:r>
              <a:rPr lang="ko-KR" altLang="en-US" dirty="0"/>
              <a:t>에서 </a:t>
            </a:r>
            <a:r>
              <a:rPr lang="en-US" altLang="ko-KR" dirty="0" err="1"/>
              <a:t>TwistStamped</a:t>
            </a:r>
            <a:r>
              <a:rPr lang="ko-KR" altLang="en-US" dirty="0"/>
              <a:t>로 변환되어 </a:t>
            </a:r>
            <a:r>
              <a:rPr lang="en-US" altLang="ko-KR" dirty="0"/>
              <a:t>/</a:t>
            </a:r>
            <a:r>
              <a:rPr lang="en-US" altLang="ko-KR" dirty="0" err="1"/>
              <a:t>mavros</a:t>
            </a:r>
            <a:r>
              <a:rPr lang="en-US" altLang="ko-KR" dirty="0"/>
              <a:t>/</a:t>
            </a:r>
            <a:r>
              <a:rPr lang="en-US" altLang="ko-KR" dirty="0" err="1"/>
              <a:t>setpoint_velocity</a:t>
            </a:r>
            <a:r>
              <a:rPr lang="en-US" altLang="ko-KR" dirty="0"/>
              <a:t>/</a:t>
            </a:r>
            <a:r>
              <a:rPr lang="en-US" altLang="ko-KR" dirty="0" err="1"/>
              <a:t>cmd_vel</a:t>
            </a:r>
            <a:r>
              <a:rPr lang="ko-KR" altLang="en-US" dirty="0"/>
              <a:t>로 </a:t>
            </a:r>
            <a:r>
              <a:rPr lang="ko-KR" altLang="en-US" dirty="0" err="1"/>
              <a:t>퍼블리시된다</a:t>
            </a:r>
            <a:r>
              <a:rPr lang="en-US" altLang="ko-KR" dirty="0"/>
              <a:t>. </a:t>
            </a:r>
            <a:r>
              <a:rPr lang="ko-KR" altLang="en-US" dirty="0"/>
              <a:t> </a:t>
            </a:r>
          </a:p>
        </p:txBody>
      </p:sp>
    </p:spTree>
    <p:extLst>
      <p:ext uri="{BB962C8B-B14F-4D97-AF65-F5344CB8AC3E}">
        <p14:creationId xmlns:p14="http://schemas.microsoft.com/office/powerpoint/2010/main" val="17443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3C15E-4ED5-4CC2-B9F5-38C909338E72}"/>
              </a:ext>
            </a:extLst>
          </p:cNvPr>
          <p:cNvSpPr txBox="1"/>
          <p:nvPr/>
        </p:nvSpPr>
        <p:spPr>
          <a:xfrm>
            <a:off x="461818" y="295564"/>
            <a:ext cx="10501746" cy="3508653"/>
          </a:xfrm>
          <a:prstGeom prst="rect">
            <a:avLst/>
          </a:prstGeom>
          <a:noFill/>
        </p:spPr>
        <p:txBody>
          <a:bodyPr wrap="square" rtlCol="0">
            <a:spAutoFit/>
          </a:bodyPr>
          <a:lstStyle/>
          <a:p>
            <a:r>
              <a:rPr lang="en-US" altLang="ko-KR" sz="2400" dirty="0">
                <a:solidFill>
                  <a:srgbClr val="FFFF00"/>
                </a:solidFill>
              </a:rPr>
              <a:t>Navigation </a:t>
            </a:r>
            <a:r>
              <a:rPr lang="ko-KR" altLang="en-US" sz="2400" dirty="0">
                <a:solidFill>
                  <a:srgbClr val="FFFF00"/>
                </a:solidFill>
              </a:rPr>
              <a:t>사용 순서</a:t>
            </a:r>
            <a:endParaRPr lang="en-US" altLang="ko-KR" sz="2400" dirty="0">
              <a:solidFill>
                <a:srgbClr val="FFFF00"/>
              </a:solidFill>
            </a:endParaRPr>
          </a:p>
          <a:p>
            <a:endParaRPr lang="en-US" altLang="ko-KR" dirty="0"/>
          </a:p>
          <a:p>
            <a:r>
              <a:rPr lang="en-US" altLang="ko-KR" dirty="0"/>
              <a:t>1. GUIDED </a:t>
            </a:r>
            <a:r>
              <a:rPr lang="ko-KR" altLang="en-US" dirty="0"/>
              <a:t>모드 진입 필요</a:t>
            </a:r>
            <a:endParaRPr lang="en-US" altLang="ko-KR" dirty="0"/>
          </a:p>
          <a:p>
            <a:endParaRPr lang="en-US" altLang="ko-KR" dirty="0"/>
          </a:p>
          <a:p>
            <a:r>
              <a:rPr lang="en-US" altLang="ko-KR" dirty="0" err="1"/>
              <a:t>Ardurover</a:t>
            </a:r>
            <a:r>
              <a:rPr lang="en-US" altLang="ko-KR" dirty="0"/>
              <a:t> </a:t>
            </a:r>
            <a:r>
              <a:rPr lang="ko-KR" altLang="en-US" dirty="0"/>
              <a:t>펌웨어 세팅에서</a:t>
            </a:r>
            <a:r>
              <a:rPr lang="en-US" altLang="ko-KR" dirty="0"/>
              <a:t>, </a:t>
            </a:r>
            <a:r>
              <a:rPr lang="ko-KR" altLang="en-US" dirty="0"/>
              <a:t>외부 </a:t>
            </a:r>
            <a:r>
              <a:rPr lang="ko-KR" altLang="en-US" dirty="0" err="1"/>
              <a:t>임베디드보드의</a:t>
            </a:r>
            <a:r>
              <a:rPr lang="ko-KR" altLang="en-US" dirty="0"/>
              <a:t> 제어를 받는 모드는 </a:t>
            </a:r>
            <a:r>
              <a:rPr lang="en-US" altLang="ko-KR" dirty="0"/>
              <a:t>GUIDED </a:t>
            </a:r>
            <a:r>
              <a:rPr lang="ko-KR" altLang="en-US" dirty="0"/>
              <a:t>모드이다</a:t>
            </a:r>
            <a:r>
              <a:rPr lang="en-US" altLang="ko-KR" dirty="0"/>
              <a:t>.</a:t>
            </a:r>
          </a:p>
          <a:p>
            <a:r>
              <a:rPr lang="en-US" altLang="ko-KR" dirty="0"/>
              <a:t>GUIDED </a:t>
            </a:r>
            <a:r>
              <a:rPr lang="ko-KR" altLang="en-US" dirty="0"/>
              <a:t>모드로 들어가 제어를 시작하기 위해서는 우선 </a:t>
            </a:r>
            <a:r>
              <a:rPr lang="en-US" altLang="ko-KR" dirty="0"/>
              <a:t>Disarm</a:t>
            </a:r>
            <a:r>
              <a:rPr lang="ko-KR" altLang="en-US" dirty="0"/>
              <a:t>된 상태에서</a:t>
            </a:r>
            <a:r>
              <a:rPr lang="en-US" altLang="ko-KR" dirty="0"/>
              <a:t>, </a:t>
            </a:r>
            <a:r>
              <a:rPr lang="ko-KR" altLang="en-US" dirty="0"/>
              <a:t>시작 위치를 정할 수 있어야 한다</a:t>
            </a:r>
            <a:r>
              <a:rPr lang="en-US" altLang="ko-KR" dirty="0"/>
              <a:t>. </a:t>
            </a:r>
          </a:p>
          <a:p>
            <a:endParaRPr lang="en-US" altLang="ko-KR" dirty="0"/>
          </a:p>
          <a:p>
            <a:r>
              <a:rPr lang="ko-KR" altLang="en-US" dirty="0"/>
              <a:t>초기 포지셔닝이 안되어도 </a:t>
            </a:r>
            <a:r>
              <a:rPr lang="en-US" altLang="ko-KR" dirty="0"/>
              <a:t>GUIDED </a:t>
            </a:r>
            <a:r>
              <a:rPr lang="ko-KR" altLang="en-US" dirty="0"/>
              <a:t>모드로 진입이 가능하나</a:t>
            </a:r>
            <a:r>
              <a:rPr lang="en-US" altLang="ko-KR" dirty="0"/>
              <a:t>, </a:t>
            </a:r>
            <a:r>
              <a:rPr lang="ko-KR" altLang="en-US" dirty="0"/>
              <a:t>외부 모터 제어가 불가능하다</a:t>
            </a:r>
            <a:r>
              <a:rPr lang="en-US" altLang="ko-KR" dirty="0"/>
              <a:t>.</a:t>
            </a:r>
          </a:p>
          <a:p>
            <a:r>
              <a:rPr lang="ko-KR" altLang="en-US" dirty="0"/>
              <a:t>지중 전력구에서는 </a:t>
            </a:r>
            <a:r>
              <a:rPr lang="en-US" altLang="ko-KR" dirty="0"/>
              <a:t>GPS</a:t>
            </a:r>
            <a:r>
              <a:rPr lang="ko-KR" altLang="en-US" dirty="0"/>
              <a:t>가 되지 않기에</a:t>
            </a:r>
            <a:r>
              <a:rPr lang="en-US" altLang="ko-KR" dirty="0"/>
              <a:t>, </a:t>
            </a:r>
            <a:r>
              <a:rPr lang="ko-KR" altLang="en-US" dirty="0"/>
              <a:t>포지셔닝을 하기 위해서는 </a:t>
            </a:r>
            <a:r>
              <a:rPr lang="en-US" altLang="ko-KR" dirty="0"/>
              <a:t>SLAM</a:t>
            </a:r>
            <a:r>
              <a:rPr lang="ko-KR" altLang="en-US" dirty="0"/>
              <a:t>의 구동이 필수이다</a:t>
            </a:r>
            <a:r>
              <a:rPr lang="en-US" altLang="ko-KR" dirty="0"/>
              <a:t>.</a:t>
            </a:r>
          </a:p>
          <a:p>
            <a:endParaRPr lang="en-US" altLang="ko-KR" dirty="0"/>
          </a:p>
          <a:p>
            <a:r>
              <a:rPr lang="en-US" altLang="ko-KR" dirty="0"/>
              <a:t> </a:t>
            </a:r>
            <a:r>
              <a:rPr lang="ko-KR" altLang="en-US" dirty="0"/>
              <a:t> </a:t>
            </a:r>
          </a:p>
        </p:txBody>
      </p:sp>
      <p:pic>
        <p:nvPicPr>
          <p:cNvPr id="3" name="그림 2">
            <a:extLst>
              <a:ext uri="{FF2B5EF4-FFF2-40B4-BE49-F238E27FC236}">
                <a16:creationId xmlns:a16="http://schemas.microsoft.com/office/drawing/2014/main" id="{19142380-EFC4-473C-A719-3AF54722CDE1}"/>
              </a:ext>
            </a:extLst>
          </p:cNvPr>
          <p:cNvPicPr>
            <a:picLocks noChangeAspect="1"/>
          </p:cNvPicPr>
          <p:nvPr/>
        </p:nvPicPr>
        <p:blipFill>
          <a:blip r:embed="rId2"/>
          <a:stretch>
            <a:fillRect/>
          </a:stretch>
        </p:blipFill>
        <p:spPr>
          <a:xfrm>
            <a:off x="461818" y="3297383"/>
            <a:ext cx="7532549" cy="1994332"/>
          </a:xfrm>
          <a:prstGeom prst="rect">
            <a:avLst/>
          </a:prstGeom>
        </p:spPr>
      </p:pic>
      <p:sp>
        <p:nvSpPr>
          <p:cNvPr id="4" name="TextBox 3">
            <a:extLst>
              <a:ext uri="{FF2B5EF4-FFF2-40B4-BE49-F238E27FC236}">
                <a16:creationId xmlns:a16="http://schemas.microsoft.com/office/drawing/2014/main" id="{5DB59B2B-21DB-4265-BC62-0791E85ECEB3}"/>
              </a:ext>
            </a:extLst>
          </p:cNvPr>
          <p:cNvSpPr txBox="1"/>
          <p:nvPr/>
        </p:nvSpPr>
        <p:spPr>
          <a:xfrm>
            <a:off x="461818" y="5412509"/>
            <a:ext cx="9975273" cy="1200329"/>
          </a:xfrm>
          <a:prstGeom prst="rect">
            <a:avLst/>
          </a:prstGeom>
          <a:noFill/>
        </p:spPr>
        <p:txBody>
          <a:bodyPr wrap="square" rtlCol="0">
            <a:spAutoFit/>
          </a:bodyPr>
          <a:lstStyle/>
          <a:p>
            <a:r>
              <a:rPr lang="en-US" altLang="ko-KR" dirty="0" err="1"/>
              <a:t>MAVROS</a:t>
            </a:r>
            <a:r>
              <a:rPr lang="ko-KR" altLang="en-US" dirty="0"/>
              <a:t>를 실행하고</a:t>
            </a:r>
            <a:r>
              <a:rPr lang="en-US" altLang="ko-KR" dirty="0"/>
              <a:t>, Cartographer</a:t>
            </a:r>
            <a:r>
              <a:rPr lang="ko-KR" altLang="en-US" dirty="0"/>
              <a:t>를 랩탑에서 실행해 현재 위치에 대한 정보가 들어오면 해당 메시지가 뜬다</a:t>
            </a:r>
            <a:r>
              <a:rPr lang="en-US" altLang="ko-KR" dirty="0"/>
              <a:t>.</a:t>
            </a:r>
          </a:p>
          <a:p>
            <a:r>
              <a:rPr lang="en-US" altLang="ko-KR" dirty="0" err="1"/>
              <a:t>EKF2</a:t>
            </a:r>
            <a:r>
              <a:rPr lang="en-US" altLang="ko-KR" dirty="0"/>
              <a:t> </a:t>
            </a:r>
            <a:r>
              <a:rPr lang="en-US" altLang="ko-KR" dirty="0" err="1"/>
              <a:t>IMU0</a:t>
            </a:r>
            <a:r>
              <a:rPr lang="en-US" altLang="ko-KR" dirty="0"/>
              <a:t> is using external nav data/</a:t>
            </a:r>
            <a:r>
              <a:rPr lang="en-US" altLang="ko-KR" dirty="0" err="1"/>
              <a:t>EKF2</a:t>
            </a:r>
            <a:r>
              <a:rPr lang="en-US" altLang="ko-KR" dirty="0"/>
              <a:t> </a:t>
            </a:r>
            <a:r>
              <a:rPr lang="en-US" altLang="ko-KR" dirty="0" err="1"/>
              <a:t>IMU1</a:t>
            </a:r>
            <a:r>
              <a:rPr lang="en-US" altLang="ko-KR" dirty="0"/>
              <a:t> is using external nav data</a:t>
            </a:r>
            <a:r>
              <a:rPr lang="ko-KR" altLang="en-US" dirty="0"/>
              <a:t>와 함께 </a:t>
            </a:r>
            <a:endParaRPr lang="en-US" altLang="ko-KR" dirty="0"/>
          </a:p>
          <a:p>
            <a:r>
              <a:rPr lang="ko-KR" altLang="en-US" dirty="0"/>
              <a:t>초기 </a:t>
            </a:r>
            <a:r>
              <a:rPr lang="en-US" altLang="ko-KR" dirty="0"/>
              <a:t>NED </a:t>
            </a:r>
            <a:r>
              <a:rPr lang="ko-KR" altLang="en-US" dirty="0"/>
              <a:t>포즈 </a:t>
            </a:r>
            <a:r>
              <a:rPr lang="en-US" altLang="ko-KR" dirty="0"/>
              <a:t>(</a:t>
            </a:r>
            <a:r>
              <a:rPr lang="en-US" altLang="ko-KR" dirty="0" err="1"/>
              <a:t>North,East,Down</a:t>
            </a:r>
            <a:r>
              <a:rPr lang="en-US" altLang="ko-KR" dirty="0"/>
              <a:t>) </a:t>
            </a:r>
            <a:r>
              <a:rPr lang="ko-KR" altLang="en-US" dirty="0"/>
              <a:t>가 확정되었음을 알려준다</a:t>
            </a:r>
            <a:r>
              <a:rPr lang="en-US" altLang="ko-KR" dirty="0"/>
              <a:t>.</a:t>
            </a:r>
            <a:endParaRPr lang="ko-KR" altLang="en-US" dirty="0"/>
          </a:p>
        </p:txBody>
      </p:sp>
    </p:spTree>
    <p:extLst>
      <p:ext uri="{BB962C8B-B14F-4D97-AF65-F5344CB8AC3E}">
        <p14:creationId xmlns:p14="http://schemas.microsoft.com/office/powerpoint/2010/main" val="130805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B8D1C74-EFF1-49B0-9DB2-6AB61F91DE4C}"/>
              </a:ext>
            </a:extLst>
          </p:cNvPr>
          <p:cNvPicPr>
            <a:picLocks noChangeAspect="1"/>
          </p:cNvPicPr>
          <p:nvPr/>
        </p:nvPicPr>
        <p:blipFill>
          <a:blip r:embed="rId2"/>
          <a:stretch>
            <a:fillRect/>
          </a:stretch>
        </p:blipFill>
        <p:spPr>
          <a:xfrm>
            <a:off x="0" y="0"/>
            <a:ext cx="6562635" cy="6858000"/>
          </a:xfrm>
          <a:prstGeom prst="rect">
            <a:avLst/>
          </a:prstGeom>
        </p:spPr>
      </p:pic>
      <p:sp>
        <p:nvSpPr>
          <p:cNvPr id="4" name="TextBox 3">
            <a:extLst>
              <a:ext uri="{FF2B5EF4-FFF2-40B4-BE49-F238E27FC236}">
                <a16:creationId xmlns:a16="http://schemas.microsoft.com/office/drawing/2014/main" id="{F6E1EC6F-90EB-4970-9D4E-6F0DE1799364}"/>
              </a:ext>
            </a:extLst>
          </p:cNvPr>
          <p:cNvSpPr txBox="1"/>
          <p:nvPr/>
        </p:nvSpPr>
        <p:spPr>
          <a:xfrm>
            <a:off x="6899563" y="2410691"/>
            <a:ext cx="4239491" cy="1754326"/>
          </a:xfrm>
          <a:prstGeom prst="rect">
            <a:avLst/>
          </a:prstGeom>
          <a:noFill/>
        </p:spPr>
        <p:txBody>
          <a:bodyPr wrap="square" rtlCol="0">
            <a:spAutoFit/>
          </a:bodyPr>
          <a:lstStyle/>
          <a:p>
            <a:r>
              <a:rPr lang="en-US" altLang="ko-KR" dirty="0"/>
              <a:t>Cartographer</a:t>
            </a:r>
            <a:r>
              <a:rPr lang="ko-KR" altLang="en-US" dirty="0"/>
              <a:t>를 구동하여 </a:t>
            </a:r>
            <a:r>
              <a:rPr lang="en-US" altLang="ko-KR" dirty="0"/>
              <a:t>/map </a:t>
            </a:r>
            <a:r>
              <a:rPr lang="ko-KR" altLang="en-US" dirty="0"/>
              <a:t>토픽으로 </a:t>
            </a:r>
            <a:r>
              <a:rPr lang="en-US" altLang="ko-KR" dirty="0"/>
              <a:t>map</a:t>
            </a:r>
            <a:r>
              <a:rPr lang="ko-KR" altLang="en-US" dirty="0"/>
              <a:t>을 공급할 수 있도록 한다</a:t>
            </a:r>
            <a:r>
              <a:rPr lang="en-US" altLang="ko-KR" dirty="0"/>
              <a:t>.</a:t>
            </a:r>
          </a:p>
          <a:p>
            <a:endParaRPr lang="en-US" altLang="ko-KR" dirty="0"/>
          </a:p>
          <a:p>
            <a:r>
              <a:rPr lang="ko-KR" altLang="en-US" dirty="0"/>
              <a:t>동시에 </a:t>
            </a:r>
            <a:r>
              <a:rPr lang="en-US" altLang="ko-KR" dirty="0"/>
              <a:t>Cartographer</a:t>
            </a:r>
            <a:r>
              <a:rPr lang="ko-KR" altLang="en-US" dirty="0"/>
              <a:t>는 강력한 위치추정 알고리즘을 통해 로봇의 </a:t>
            </a:r>
            <a:r>
              <a:rPr lang="en-US" altLang="ko-KR" dirty="0"/>
              <a:t>pose </a:t>
            </a:r>
            <a:r>
              <a:rPr lang="ko-KR" altLang="en-US" dirty="0"/>
              <a:t>정보를 </a:t>
            </a:r>
            <a:r>
              <a:rPr lang="en-US" altLang="ko-KR" dirty="0"/>
              <a:t>ROS</a:t>
            </a:r>
            <a:r>
              <a:rPr lang="ko-KR" altLang="en-US" dirty="0"/>
              <a:t>상에 </a:t>
            </a:r>
            <a:r>
              <a:rPr lang="ko-KR" altLang="en-US" dirty="0" err="1"/>
              <a:t>띄워올리게</a:t>
            </a:r>
            <a:r>
              <a:rPr lang="ko-KR" altLang="en-US" dirty="0"/>
              <a:t> 된다</a:t>
            </a:r>
            <a:r>
              <a:rPr lang="en-US" altLang="ko-KR" dirty="0"/>
              <a:t>.</a:t>
            </a:r>
            <a:r>
              <a:rPr lang="ko-KR" altLang="en-US" dirty="0"/>
              <a:t> </a:t>
            </a:r>
          </a:p>
        </p:txBody>
      </p:sp>
    </p:spTree>
    <p:extLst>
      <p:ext uri="{BB962C8B-B14F-4D97-AF65-F5344CB8AC3E}">
        <p14:creationId xmlns:p14="http://schemas.microsoft.com/office/powerpoint/2010/main" val="2580734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컴퓨터, 모니터, 노트북이(가) 표시된 사진&#10;&#10;자동 생성된 설명">
            <a:extLst>
              <a:ext uri="{FF2B5EF4-FFF2-40B4-BE49-F238E27FC236}">
                <a16:creationId xmlns:a16="http://schemas.microsoft.com/office/drawing/2014/main" id="{45850F0C-0A01-4DE7-B430-6DB97C55D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13B5051-F297-4A6B-84BD-41596A387854}"/>
              </a:ext>
            </a:extLst>
          </p:cNvPr>
          <p:cNvSpPr txBox="1"/>
          <p:nvPr/>
        </p:nvSpPr>
        <p:spPr>
          <a:xfrm>
            <a:off x="6456218" y="3429000"/>
            <a:ext cx="3786909" cy="2031325"/>
          </a:xfrm>
          <a:prstGeom prst="rect">
            <a:avLst/>
          </a:prstGeom>
          <a:noFill/>
        </p:spPr>
        <p:txBody>
          <a:bodyPr wrap="square" rtlCol="0">
            <a:spAutoFit/>
          </a:bodyPr>
          <a:lstStyle/>
          <a:p>
            <a:r>
              <a:rPr lang="en-US" altLang="ko-KR" dirty="0"/>
              <a:t>Cartographer</a:t>
            </a:r>
            <a:r>
              <a:rPr lang="ko-KR" altLang="en-US" dirty="0"/>
              <a:t>가 실행된 후 </a:t>
            </a:r>
            <a:r>
              <a:rPr lang="en-US" altLang="ko-KR" dirty="0"/>
              <a:t>Navigation</a:t>
            </a:r>
            <a:r>
              <a:rPr lang="ko-KR" altLang="en-US" dirty="0"/>
              <a:t>을 실행시키면 다음과 같은 화면이 나온다</a:t>
            </a:r>
            <a:r>
              <a:rPr lang="en-US" altLang="ko-KR" dirty="0"/>
              <a:t>. </a:t>
            </a:r>
          </a:p>
          <a:p>
            <a:endParaRPr lang="en-US" altLang="ko-KR" dirty="0"/>
          </a:p>
          <a:p>
            <a:r>
              <a:rPr lang="ko-KR" altLang="en-US" dirty="0"/>
              <a:t>여기서 좌측 창 상단의 </a:t>
            </a:r>
            <a:r>
              <a:rPr lang="en-US" altLang="ko-KR" dirty="0" err="1"/>
              <a:t>2D</a:t>
            </a:r>
            <a:r>
              <a:rPr lang="en-US" altLang="ko-KR" dirty="0"/>
              <a:t> Nav Goal</a:t>
            </a:r>
            <a:r>
              <a:rPr lang="ko-KR" altLang="en-US" dirty="0"/>
              <a:t>을 선택하여 갈 곳을 선택하면 </a:t>
            </a:r>
            <a:r>
              <a:rPr lang="en-US" altLang="ko-KR" dirty="0"/>
              <a:t>Navigation</a:t>
            </a:r>
            <a:r>
              <a:rPr lang="ko-KR" altLang="en-US" dirty="0"/>
              <a:t>이 시작된다</a:t>
            </a:r>
            <a:r>
              <a:rPr lang="en-US" altLang="ko-KR" dirty="0"/>
              <a:t>.</a:t>
            </a:r>
            <a:r>
              <a:rPr lang="ko-KR" altLang="en-US" dirty="0"/>
              <a:t> </a:t>
            </a:r>
          </a:p>
        </p:txBody>
      </p:sp>
      <p:sp>
        <p:nvSpPr>
          <p:cNvPr id="5" name="TextBox 4">
            <a:extLst>
              <a:ext uri="{FF2B5EF4-FFF2-40B4-BE49-F238E27FC236}">
                <a16:creationId xmlns:a16="http://schemas.microsoft.com/office/drawing/2014/main" id="{30FCB178-FF80-44C5-B1AC-EBEEEEDCF483}"/>
              </a:ext>
            </a:extLst>
          </p:cNvPr>
          <p:cNvSpPr txBox="1"/>
          <p:nvPr/>
        </p:nvSpPr>
        <p:spPr>
          <a:xfrm>
            <a:off x="6243783" y="5851385"/>
            <a:ext cx="5430982" cy="738664"/>
          </a:xfrm>
          <a:prstGeom prst="rect">
            <a:avLst/>
          </a:prstGeom>
          <a:noFill/>
        </p:spPr>
        <p:txBody>
          <a:bodyPr wrap="square" rtlCol="0">
            <a:spAutoFit/>
          </a:bodyPr>
          <a:lstStyle/>
          <a:p>
            <a:r>
              <a:rPr lang="en-US" altLang="ko-KR" sz="1400" dirty="0"/>
              <a:t>*Navigation </a:t>
            </a:r>
            <a:r>
              <a:rPr lang="ko-KR" altLang="en-US" sz="1400" dirty="0"/>
              <a:t>실행 전 </a:t>
            </a:r>
            <a:r>
              <a:rPr lang="en-US" altLang="ko-KR" sz="1400" dirty="0"/>
              <a:t>GUIDED </a:t>
            </a:r>
            <a:r>
              <a:rPr lang="ko-KR" altLang="en-US" sz="1400" dirty="0"/>
              <a:t>모드로 들어가 </a:t>
            </a:r>
            <a:r>
              <a:rPr lang="en-US" altLang="ko-KR" sz="1400" dirty="0"/>
              <a:t>ARM </a:t>
            </a:r>
            <a:r>
              <a:rPr lang="ko-KR" altLang="en-US" sz="1400" dirty="0" err="1"/>
              <a:t>해두어야</a:t>
            </a:r>
            <a:r>
              <a:rPr lang="ko-KR" altLang="en-US" sz="1400" dirty="0"/>
              <a:t> 한다</a:t>
            </a:r>
            <a:r>
              <a:rPr lang="en-US" altLang="ko-KR" sz="1400" dirty="0"/>
              <a:t>.</a:t>
            </a:r>
          </a:p>
          <a:p>
            <a:r>
              <a:rPr lang="en-US" altLang="ko-KR" sz="1400" dirty="0"/>
              <a:t>*</a:t>
            </a:r>
            <a:r>
              <a:rPr lang="en-US" altLang="ko-KR" sz="1400" dirty="0" err="1"/>
              <a:t>rosrun</a:t>
            </a:r>
            <a:r>
              <a:rPr lang="en-US" altLang="ko-KR" sz="1400" dirty="0"/>
              <a:t> </a:t>
            </a:r>
            <a:r>
              <a:rPr lang="en-US" altLang="ko-KR" sz="1400" dirty="0" err="1"/>
              <a:t>mavros</a:t>
            </a:r>
            <a:r>
              <a:rPr lang="en-US" altLang="ko-KR" sz="1400" dirty="0"/>
              <a:t> </a:t>
            </a:r>
            <a:r>
              <a:rPr lang="en-US" altLang="ko-KR" sz="1400" dirty="0" err="1"/>
              <a:t>mavsys</a:t>
            </a:r>
            <a:r>
              <a:rPr lang="en-US" altLang="ko-KR" sz="1400" dirty="0"/>
              <a:t> mode -c GUIDED</a:t>
            </a:r>
          </a:p>
          <a:p>
            <a:r>
              <a:rPr lang="en-US" altLang="ko-KR" sz="1400" dirty="0"/>
              <a:t>*</a:t>
            </a:r>
            <a:r>
              <a:rPr lang="en-US" altLang="ko-KR" sz="1400" dirty="0" err="1"/>
              <a:t>rosrun</a:t>
            </a:r>
            <a:r>
              <a:rPr lang="en-US" altLang="ko-KR" sz="1400" dirty="0"/>
              <a:t> </a:t>
            </a:r>
            <a:r>
              <a:rPr lang="en-US" altLang="ko-KR" sz="1400" dirty="0" err="1"/>
              <a:t>mavros</a:t>
            </a:r>
            <a:r>
              <a:rPr lang="en-US" altLang="ko-KR" sz="1400" dirty="0"/>
              <a:t> </a:t>
            </a:r>
            <a:r>
              <a:rPr lang="en-US" altLang="ko-KR" sz="1400" dirty="0" err="1"/>
              <a:t>mavsafety</a:t>
            </a:r>
            <a:r>
              <a:rPr lang="en-US" altLang="ko-KR" sz="1400" dirty="0"/>
              <a:t> arm</a:t>
            </a:r>
            <a:endParaRPr lang="ko-KR" altLang="en-US" sz="1400" dirty="0"/>
          </a:p>
        </p:txBody>
      </p:sp>
      <p:sp>
        <p:nvSpPr>
          <p:cNvPr id="6" name="TextBox 5">
            <a:extLst>
              <a:ext uri="{FF2B5EF4-FFF2-40B4-BE49-F238E27FC236}">
                <a16:creationId xmlns:a16="http://schemas.microsoft.com/office/drawing/2014/main" id="{2242DFA1-9D99-4921-949D-029045549B49}"/>
              </a:ext>
            </a:extLst>
          </p:cNvPr>
          <p:cNvSpPr txBox="1"/>
          <p:nvPr/>
        </p:nvSpPr>
        <p:spPr>
          <a:xfrm>
            <a:off x="258619" y="984020"/>
            <a:ext cx="5837381" cy="1200329"/>
          </a:xfrm>
          <a:prstGeom prst="rect">
            <a:avLst/>
          </a:prstGeom>
          <a:noFill/>
        </p:spPr>
        <p:txBody>
          <a:bodyPr wrap="square" rtlCol="0">
            <a:spAutoFit/>
          </a:bodyPr>
          <a:lstStyle/>
          <a:p>
            <a:r>
              <a:rPr lang="ko-KR" altLang="en-US" dirty="0"/>
              <a:t>초록색 흩뿌려진 것이 수렴되지 않은 </a:t>
            </a:r>
            <a:r>
              <a:rPr lang="en-US" altLang="ko-KR" dirty="0" err="1"/>
              <a:t>AMCL</a:t>
            </a:r>
            <a:r>
              <a:rPr lang="en-US" altLang="ko-KR" dirty="0"/>
              <a:t>.</a:t>
            </a:r>
          </a:p>
          <a:p>
            <a:r>
              <a:rPr lang="ko-KR" altLang="en-US" dirty="0"/>
              <a:t>보라색 사각형이 </a:t>
            </a:r>
            <a:r>
              <a:rPr lang="en-US" altLang="ko-KR" dirty="0"/>
              <a:t>Local </a:t>
            </a:r>
            <a:r>
              <a:rPr lang="en-US" altLang="ko-KR" dirty="0" err="1"/>
              <a:t>Costmap</a:t>
            </a:r>
            <a:r>
              <a:rPr lang="en-US" altLang="ko-KR" dirty="0"/>
              <a:t>( </a:t>
            </a:r>
            <a:r>
              <a:rPr lang="ko-KR" altLang="en-US" dirty="0"/>
              <a:t>장애물 근처의 것만 활성화되어 표기되고 있다</a:t>
            </a:r>
            <a:r>
              <a:rPr lang="en-US" altLang="ko-KR" dirty="0"/>
              <a:t>)</a:t>
            </a:r>
          </a:p>
          <a:p>
            <a:r>
              <a:rPr lang="ko-KR" altLang="en-US" dirty="0"/>
              <a:t>연보라색 원이 </a:t>
            </a:r>
            <a:r>
              <a:rPr lang="en-US" altLang="ko-KR" dirty="0"/>
              <a:t>Global </a:t>
            </a:r>
            <a:r>
              <a:rPr lang="en-US" altLang="ko-KR" dirty="0" err="1"/>
              <a:t>Costmap</a:t>
            </a:r>
            <a:r>
              <a:rPr lang="ko-KR" altLang="en-US" dirty="0"/>
              <a:t>의 표기이다</a:t>
            </a:r>
            <a:r>
              <a:rPr lang="en-US" altLang="ko-KR" dirty="0"/>
              <a:t>.</a:t>
            </a:r>
            <a:endParaRPr lang="ko-KR" altLang="en-US" dirty="0"/>
          </a:p>
        </p:txBody>
      </p:sp>
    </p:spTree>
    <p:extLst>
      <p:ext uri="{BB962C8B-B14F-4D97-AF65-F5344CB8AC3E}">
        <p14:creationId xmlns:p14="http://schemas.microsoft.com/office/powerpoint/2010/main" val="1107528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앉아있는, 컴퓨터, 노트북이(가) 표시된 사진&#10;&#10;자동 생성된 설명">
            <a:extLst>
              <a:ext uri="{FF2B5EF4-FFF2-40B4-BE49-F238E27FC236}">
                <a16:creationId xmlns:a16="http://schemas.microsoft.com/office/drawing/2014/main" id="{1C7B412E-CEB6-4A22-A8DC-A270B289D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FC7BD71-7B05-4287-AD31-DFCEFF1BFA0E}"/>
              </a:ext>
            </a:extLst>
          </p:cNvPr>
          <p:cNvSpPr txBox="1"/>
          <p:nvPr/>
        </p:nvSpPr>
        <p:spPr>
          <a:xfrm>
            <a:off x="6206836" y="3823855"/>
            <a:ext cx="4285673" cy="646331"/>
          </a:xfrm>
          <a:prstGeom prst="rect">
            <a:avLst/>
          </a:prstGeom>
          <a:noFill/>
        </p:spPr>
        <p:txBody>
          <a:bodyPr wrap="square" rtlCol="0">
            <a:spAutoFit/>
          </a:bodyPr>
          <a:lstStyle/>
          <a:p>
            <a:r>
              <a:rPr lang="ko-KR" altLang="en-US" dirty="0"/>
              <a:t>목표 지점에 도달한 상황</a:t>
            </a:r>
            <a:r>
              <a:rPr lang="en-US" altLang="ko-KR" dirty="0"/>
              <a:t>. INFO </a:t>
            </a:r>
            <a:r>
              <a:rPr lang="ko-KR" altLang="en-US" dirty="0"/>
              <a:t>메시지 중 </a:t>
            </a:r>
            <a:r>
              <a:rPr lang="en-US" altLang="ko-KR" dirty="0"/>
              <a:t>Goal Reached </a:t>
            </a:r>
            <a:r>
              <a:rPr lang="ko-KR" altLang="en-US" dirty="0"/>
              <a:t>를 확인할 수 있다</a:t>
            </a:r>
            <a:r>
              <a:rPr lang="en-US" altLang="ko-KR" dirty="0"/>
              <a:t>.</a:t>
            </a:r>
            <a:endParaRPr lang="ko-KR" altLang="en-US" dirty="0"/>
          </a:p>
        </p:txBody>
      </p:sp>
      <p:cxnSp>
        <p:nvCxnSpPr>
          <p:cNvPr id="6" name="직선 연결선 5">
            <a:extLst>
              <a:ext uri="{FF2B5EF4-FFF2-40B4-BE49-F238E27FC236}">
                <a16:creationId xmlns:a16="http://schemas.microsoft.com/office/drawing/2014/main" id="{23994E09-3AD1-4940-AF61-A015E8084FCF}"/>
              </a:ext>
            </a:extLst>
          </p:cNvPr>
          <p:cNvCxnSpPr/>
          <p:nvPr/>
        </p:nvCxnSpPr>
        <p:spPr>
          <a:xfrm>
            <a:off x="6096000" y="6345381"/>
            <a:ext cx="3121891" cy="0"/>
          </a:xfrm>
          <a:prstGeom prst="line">
            <a:avLst/>
          </a:prstGeom>
          <a:ln w="3175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992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BFBFD-7AD5-4658-B1E4-A3FECDC7DB80}"/>
              </a:ext>
            </a:extLst>
          </p:cNvPr>
          <p:cNvSpPr txBox="1"/>
          <p:nvPr/>
        </p:nvSpPr>
        <p:spPr>
          <a:xfrm>
            <a:off x="424873" y="314036"/>
            <a:ext cx="9411854" cy="2862322"/>
          </a:xfrm>
          <a:prstGeom prst="rect">
            <a:avLst/>
          </a:prstGeom>
          <a:noFill/>
        </p:spPr>
        <p:txBody>
          <a:bodyPr wrap="square" rtlCol="0">
            <a:spAutoFit/>
          </a:bodyPr>
          <a:lstStyle/>
          <a:p>
            <a:r>
              <a:rPr lang="ko-KR" altLang="en-US" dirty="0"/>
              <a:t>사용 명령어 정리</a:t>
            </a:r>
            <a:r>
              <a:rPr lang="en-US" altLang="ko-KR" dirty="0"/>
              <a:t>.</a:t>
            </a:r>
          </a:p>
          <a:p>
            <a:endParaRPr lang="en-US" altLang="ko-KR" dirty="0"/>
          </a:p>
          <a:p>
            <a:r>
              <a:rPr lang="en-US" altLang="ko-KR" dirty="0"/>
              <a:t>Jetson:</a:t>
            </a:r>
            <a:r>
              <a:rPr lang="ko-KR" altLang="en-US" dirty="0"/>
              <a:t> </a:t>
            </a:r>
            <a:endParaRPr lang="en-US" altLang="ko-KR" dirty="0"/>
          </a:p>
          <a:p>
            <a:r>
              <a:rPr lang="en-US" altLang="ko-KR" dirty="0" err="1"/>
              <a:t>sudo</a:t>
            </a:r>
            <a:r>
              <a:rPr lang="en-US" altLang="ko-KR" dirty="0"/>
              <a:t> </a:t>
            </a:r>
            <a:r>
              <a:rPr lang="en-US" altLang="ko-KR" dirty="0" err="1"/>
              <a:t>ntpdate</a:t>
            </a:r>
            <a:r>
              <a:rPr lang="en-US" altLang="ko-KR" dirty="0"/>
              <a:t> 192.168.8.110 (</a:t>
            </a:r>
            <a:r>
              <a:rPr lang="ko-KR" altLang="en-US" dirty="0" err="1"/>
              <a:t>랩탑과</a:t>
            </a:r>
            <a:r>
              <a:rPr lang="ko-KR" altLang="en-US" dirty="0"/>
              <a:t> 시간 동기화</a:t>
            </a:r>
            <a:r>
              <a:rPr lang="en-US" altLang="ko-KR" dirty="0"/>
              <a:t>) (</a:t>
            </a:r>
            <a:r>
              <a:rPr lang="ko-KR" altLang="en-US" dirty="0"/>
              <a:t>데몬 또는 </a:t>
            </a:r>
            <a:r>
              <a:rPr lang="en-US" altLang="ko-KR" dirty="0" err="1"/>
              <a:t>cartoready</a:t>
            </a:r>
            <a:r>
              <a:rPr lang="ko-KR" altLang="en-US" dirty="0"/>
              <a:t>에 접합 가능</a:t>
            </a:r>
            <a:r>
              <a:rPr lang="en-US" altLang="ko-KR" dirty="0"/>
              <a:t>)</a:t>
            </a:r>
          </a:p>
          <a:p>
            <a:r>
              <a:rPr lang="en-US" altLang="ko-KR" dirty="0"/>
              <a:t>./</a:t>
            </a:r>
            <a:r>
              <a:rPr lang="en-US" altLang="ko-KR" dirty="0" err="1"/>
              <a:t>cartoready.sh</a:t>
            </a:r>
            <a:r>
              <a:rPr lang="ko-KR" altLang="en-US" dirty="0"/>
              <a:t> </a:t>
            </a:r>
            <a:r>
              <a:rPr lang="en-US" altLang="ko-KR" dirty="0"/>
              <a:t>(</a:t>
            </a:r>
            <a:r>
              <a:rPr lang="en-US" altLang="ko-KR" dirty="0" err="1"/>
              <a:t>MAVROS</a:t>
            </a:r>
            <a:r>
              <a:rPr lang="ko-KR" altLang="en-US" dirty="0"/>
              <a:t>와 라이다 드라이버 노드 실행 쉘</a:t>
            </a:r>
            <a:r>
              <a:rPr lang="en-US" altLang="ko-KR" dirty="0"/>
              <a:t>)</a:t>
            </a:r>
          </a:p>
          <a:p>
            <a:endParaRPr lang="en-US" altLang="ko-KR" dirty="0"/>
          </a:p>
          <a:p>
            <a:r>
              <a:rPr lang="ko-KR" altLang="en-US" dirty="0" err="1"/>
              <a:t>랩탑</a:t>
            </a:r>
            <a:r>
              <a:rPr lang="en-US" altLang="ko-KR" dirty="0"/>
              <a:t>:</a:t>
            </a:r>
          </a:p>
          <a:p>
            <a:r>
              <a:rPr lang="en-US" altLang="ko-KR" dirty="0"/>
              <a:t>./</a:t>
            </a:r>
            <a:r>
              <a:rPr lang="en-US" altLang="ko-KR" dirty="0" err="1"/>
              <a:t>carto.sh</a:t>
            </a:r>
            <a:r>
              <a:rPr lang="en-US" altLang="ko-KR" dirty="0"/>
              <a:t>(Cartographer</a:t>
            </a:r>
            <a:r>
              <a:rPr lang="ko-KR" altLang="en-US" dirty="0"/>
              <a:t> 실행 쉘</a:t>
            </a:r>
            <a:r>
              <a:rPr lang="en-US" altLang="ko-KR" dirty="0"/>
              <a:t>)</a:t>
            </a:r>
          </a:p>
          <a:p>
            <a:r>
              <a:rPr lang="en-US" altLang="ko-KR" dirty="0"/>
              <a:t>./</a:t>
            </a:r>
            <a:r>
              <a:rPr lang="en-US" altLang="ko-KR" dirty="0" err="1"/>
              <a:t>navinoob.sh</a:t>
            </a:r>
            <a:r>
              <a:rPr lang="en-US" altLang="ko-KR" dirty="0"/>
              <a:t> (Navigation</a:t>
            </a:r>
            <a:r>
              <a:rPr lang="ko-KR" altLang="en-US" dirty="0"/>
              <a:t> 쉘</a:t>
            </a:r>
            <a:r>
              <a:rPr lang="en-US" altLang="ko-KR" dirty="0"/>
              <a:t>)</a:t>
            </a:r>
          </a:p>
          <a:p>
            <a:endParaRPr lang="en-US" altLang="ko-KR" dirty="0"/>
          </a:p>
        </p:txBody>
      </p:sp>
      <p:sp>
        <p:nvSpPr>
          <p:cNvPr id="3" name="TextBox 2">
            <a:extLst>
              <a:ext uri="{FF2B5EF4-FFF2-40B4-BE49-F238E27FC236}">
                <a16:creationId xmlns:a16="http://schemas.microsoft.com/office/drawing/2014/main" id="{D063599E-D9B9-4FE6-8821-DAE2BF151268}"/>
              </a:ext>
            </a:extLst>
          </p:cNvPr>
          <p:cNvSpPr txBox="1"/>
          <p:nvPr/>
        </p:nvSpPr>
        <p:spPr>
          <a:xfrm>
            <a:off x="424873" y="3500582"/>
            <a:ext cx="10326254" cy="923330"/>
          </a:xfrm>
          <a:prstGeom prst="rect">
            <a:avLst/>
          </a:prstGeom>
          <a:noFill/>
        </p:spPr>
        <p:txBody>
          <a:bodyPr wrap="square" rtlCol="0">
            <a:spAutoFit/>
          </a:bodyPr>
          <a:lstStyle/>
          <a:p>
            <a:r>
              <a:rPr lang="en-US" altLang="ko-KR" dirty="0"/>
              <a:t>*</a:t>
            </a:r>
            <a:r>
              <a:rPr lang="ko-KR" altLang="en-US" dirty="0"/>
              <a:t>네비게이션 패키지를 외부 로봇 패키지들 중 현재 모바일 플랫폼과 제어 구조가 흡사한 것을 차용해 내부 코드를 변형하여 사용하고 있음</a:t>
            </a:r>
            <a:r>
              <a:rPr lang="en-US" altLang="ko-KR" dirty="0"/>
              <a:t>.  </a:t>
            </a:r>
            <a:r>
              <a:rPr lang="en-US" altLang="ko-KR" dirty="0" err="1"/>
              <a:t>Navinoob</a:t>
            </a:r>
            <a:r>
              <a:rPr lang="ko-KR" altLang="en-US" dirty="0"/>
              <a:t> 쉘 내부를 열어보면 </a:t>
            </a:r>
            <a:r>
              <a:rPr lang="en-US" altLang="ko-KR" dirty="0"/>
              <a:t>Map server </a:t>
            </a:r>
            <a:r>
              <a:rPr lang="ko-KR" altLang="en-US" dirty="0"/>
              <a:t>또는 외부 </a:t>
            </a:r>
            <a:r>
              <a:rPr lang="ko-KR" altLang="en-US" dirty="0" err="1"/>
              <a:t>맵을</a:t>
            </a:r>
            <a:r>
              <a:rPr lang="ko-KR" altLang="en-US" dirty="0"/>
              <a:t> 사용하는 </a:t>
            </a:r>
            <a:r>
              <a:rPr lang="en-US" altLang="ko-KR" dirty="0"/>
              <a:t>argument</a:t>
            </a:r>
            <a:r>
              <a:rPr lang="ko-KR" altLang="en-US" dirty="0"/>
              <a:t>를 추가하여 실행하도록 </a:t>
            </a:r>
            <a:r>
              <a:rPr lang="ko-KR" altLang="en-US" dirty="0" err="1"/>
              <a:t>설정해두었음</a:t>
            </a:r>
            <a:r>
              <a:rPr lang="en-US" altLang="ko-KR" dirty="0"/>
              <a:t>.</a:t>
            </a:r>
            <a:endParaRPr lang="ko-KR" altLang="en-US" dirty="0"/>
          </a:p>
        </p:txBody>
      </p:sp>
      <p:sp>
        <p:nvSpPr>
          <p:cNvPr id="4" name="TextBox 3">
            <a:extLst>
              <a:ext uri="{FF2B5EF4-FFF2-40B4-BE49-F238E27FC236}">
                <a16:creationId xmlns:a16="http://schemas.microsoft.com/office/drawing/2014/main" id="{15D4DB84-FD0D-4E4B-BCBB-242B4F4627DD}"/>
              </a:ext>
            </a:extLst>
          </p:cNvPr>
          <p:cNvSpPr txBox="1"/>
          <p:nvPr/>
        </p:nvSpPr>
        <p:spPr>
          <a:xfrm>
            <a:off x="424873" y="5033818"/>
            <a:ext cx="9735127" cy="369332"/>
          </a:xfrm>
          <a:prstGeom prst="rect">
            <a:avLst/>
          </a:prstGeom>
          <a:noFill/>
        </p:spPr>
        <p:txBody>
          <a:bodyPr wrap="square" rtlCol="0">
            <a:spAutoFit/>
          </a:bodyPr>
          <a:lstStyle/>
          <a:p>
            <a:r>
              <a:rPr lang="ko-KR" altLang="en-US" dirty="0"/>
              <a:t>사용 오픈소스 패키지</a:t>
            </a:r>
            <a:r>
              <a:rPr lang="en-US" altLang="ko-KR" dirty="0"/>
              <a:t>: </a:t>
            </a:r>
            <a:r>
              <a:rPr lang="en-US" altLang="ko-KR" dirty="0" err="1"/>
              <a:t>Turtlebot3_navigation</a:t>
            </a:r>
            <a:r>
              <a:rPr lang="en-US" altLang="ko-KR" dirty="0"/>
              <a:t> , Google Cartographer</a:t>
            </a:r>
            <a:endParaRPr lang="ko-KR" altLang="en-US" dirty="0"/>
          </a:p>
        </p:txBody>
      </p:sp>
    </p:spTree>
    <p:extLst>
      <p:ext uri="{BB962C8B-B14F-4D97-AF65-F5344CB8AC3E}">
        <p14:creationId xmlns:p14="http://schemas.microsoft.com/office/powerpoint/2010/main" val="40019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3C82F-0219-4C09-B1EF-D2D07F9C2DC5}"/>
              </a:ext>
            </a:extLst>
          </p:cNvPr>
          <p:cNvSpPr txBox="1"/>
          <p:nvPr/>
        </p:nvSpPr>
        <p:spPr>
          <a:xfrm>
            <a:off x="2429163" y="2487014"/>
            <a:ext cx="7499927" cy="1323439"/>
          </a:xfrm>
          <a:prstGeom prst="rect">
            <a:avLst/>
          </a:prstGeom>
          <a:noFill/>
        </p:spPr>
        <p:txBody>
          <a:bodyPr wrap="square" rtlCol="0">
            <a:spAutoFit/>
          </a:bodyPr>
          <a:lstStyle/>
          <a:p>
            <a:pPr algn="ctr"/>
            <a:r>
              <a:rPr lang="ko-KR" altLang="en-US" sz="8000" dirty="0"/>
              <a:t>감사합니다</a:t>
            </a:r>
            <a:r>
              <a:rPr lang="en-US" altLang="ko-KR" sz="8000" dirty="0"/>
              <a:t>.</a:t>
            </a:r>
            <a:endParaRPr lang="ko-KR" altLang="en-US" sz="8000" dirty="0"/>
          </a:p>
        </p:txBody>
      </p:sp>
    </p:spTree>
    <p:extLst>
      <p:ext uri="{BB962C8B-B14F-4D97-AF65-F5344CB8AC3E}">
        <p14:creationId xmlns:p14="http://schemas.microsoft.com/office/powerpoint/2010/main" val="2952240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AC669F-232A-4255-BB06-E5D2930C937D}"/>
              </a:ext>
            </a:extLst>
          </p:cNvPr>
          <p:cNvSpPr>
            <a:spLocks noGrp="1"/>
          </p:cNvSpPr>
          <p:nvPr>
            <p:ph type="title"/>
          </p:nvPr>
        </p:nvSpPr>
        <p:spPr>
          <a:xfrm>
            <a:off x="1828800" y="4638939"/>
            <a:ext cx="8534400" cy="1507067"/>
          </a:xfrm>
        </p:spPr>
        <p:txBody>
          <a:bodyPr>
            <a:normAutofit/>
          </a:bodyPr>
          <a:lstStyle/>
          <a:p>
            <a:r>
              <a:rPr lang="en-US" altLang="ko-KR" sz="2400" dirty="0"/>
              <a:t>1:1, </a:t>
            </a:r>
            <a:r>
              <a:rPr lang="en-US" altLang="ko-KR" sz="2400" dirty="0" err="1"/>
              <a:t>1:N</a:t>
            </a:r>
            <a:r>
              <a:rPr lang="en-US" altLang="ko-KR" sz="2400" dirty="0"/>
              <a:t>, </a:t>
            </a:r>
            <a:r>
              <a:rPr lang="en-US" altLang="ko-KR" sz="2400" dirty="0" err="1"/>
              <a:t>N:N</a:t>
            </a:r>
            <a:r>
              <a:rPr lang="en-US" altLang="ko-KR" sz="2400" dirty="0"/>
              <a:t> </a:t>
            </a:r>
            <a:r>
              <a:rPr lang="ko-KR" altLang="en-US" sz="2400" dirty="0"/>
              <a:t>통신의 설정도 간단</a:t>
            </a:r>
            <a:r>
              <a:rPr lang="en-US" altLang="ko-KR" sz="2400" dirty="0"/>
              <a:t>.</a:t>
            </a:r>
            <a:br>
              <a:rPr lang="en-US" altLang="ko-KR" sz="2400" dirty="0"/>
            </a:br>
            <a:r>
              <a:rPr lang="ko-KR" altLang="en-US" sz="2400" dirty="0"/>
              <a:t>그저 필요한 토픽이라면 미리 받을 대상을 설정하지 않아도 형식만 맞고 </a:t>
            </a:r>
            <a:r>
              <a:rPr lang="ko-KR" altLang="en-US" sz="2400" dirty="0">
                <a:solidFill>
                  <a:schemeClr val="tx2"/>
                </a:solidFill>
              </a:rPr>
              <a:t>받는 노드에서 해당 토픽을 받겠다고 선언하면 </a:t>
            </a:r>
            <a:r>
              <a:rPr lang="ko-KR" altLang="en-US" sz="2400" dirty="0"/>
              <a:t>문제 없이 </a:t>
            </a:r>
            <a:r>
              <a:rPr lang="en-US" altLang="ko-KR" sz="2400" dirty="0"/>
              <a:t>Subscribe. </a:t>
            </a:r>
            <a:endParaRPr lang="ko-KR" altLang="en-US" sz="2400" dirty="0"/>
          </a:p>
        </p:txBody>
      </p:sp>
      <p:pic>
        <p:nvPicPr>
          <p:cNvPr id="4" name="내용 개체 틀 3">
            <a:extLst>
              <a:ext uri="{FF2B5EF4-FFF2-40B4-BE49-F238E27FC236}">
                <a16:creationId xmlns:a16="http://schemas.microsoft.com/office/drawing/2014/main" id="{0B0046D5-E71F-410B-ADE4-B8ECA90197E5}"/>
              </a:ext>
            </a:extLst>
          </p:cNvPr>
          <p:cNvPicPr>
            <a:picLocks noGrp="1" noChangeAspect="1"/>
          </p:cNvPicPr>
          <p:nvPr>
            <p:ph idx="1"/>
          </p:nvPr>
        </p:nvPicPr>
        <p:blipFill>
          <a:blip r:embed="rId2"/>
          <a:stretch>
            <a:fillRect/>
          </a:stretch>
        </p:blipFill>
        <p:spPr>
          <a:xfrm>
            <a:off x="1828800" y="597694"/>
            <a:ext cx="8324850" cy="3562350"/>
          </a:xfrm>
          <a:prstGeom prst="rect">
            <a:avLst/>
          </a:prstGeom>
        </p:spPr>
      </p:pic>
    </p:spTree>
    <p:extLst>
      <p:ext uri="{BB962C8B-B14F-4D97-AF65-F5344CB8AC3E}">
        <p14:creationId xmlns:p14="http://schemas.microsoft.com/office/powerpoint/2010/main" val="311271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descr="텍스트, 지도이(가) 표시된 사진&#10;&#10;자동 생성된 설명">
            <a:extLst>
              <a:ext uri="{FF2B5EF4-FFF2-40B4-BE49-F238E27FC236}">
                <a16:creationId xmlns:a16="http://schemas.microsoft.com/office/drawing/2014/main" id="{FABBEF01-F992-4505-B98A-710CEEE24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0" y="2676319"/>
            <a:ext cx="12198830" cy="4181681"/>
          </a:xfrm>
        </p:spPr>
      </p:pic>
      <p:sp>
        <p:nvSpPr>
          <p:cNvPr id="6" name="TextBox 5">
            <a:extLst>
              <a:ext uri="{FF2B5EF4-FFF2-40B4-BE49-F238E27FC236}">
                <a16:creationId xmlns:a16="http://schemas.microsoft.com/office/drawing/2014/main" id="{2318B5D1-E2B6-4000-AFA6-FE3C6A0CE738}"/>
              </a:ext>
            </a:extLst>
          </p:cNvPr>
          <p:cNvSpPr txBox="1"/>
          <p:nvPr/>
        </p:nvSpPr>
        <p:spPr>
          <a:xfrm>
            <a:off x="2411911" y="945605"/>
            <a:ext cx="7772400" cy="954107"/>
          </a:xfrm>
          <a:prstGeom prst="rect">
            <a:avLst/>
          </a:prstGeom>
          <a:noFill/>
        </p:spPr>
        <p:txBody>
          <a:bodyPr wrap="square" rtlCol="0">
            <a:spAutoFit/>
          </a:bodyPr>
          <a:lstStyle/>
          <a:p>
            <a:r>
              <a:rPr lang="en-US" altLang="ko-KR" sz="2800" dirty="0"/>
              <a:t>Jetson-</a:t>
            </a:r>
            <a:r>
              <a:rPr lang="en-US" altLang="ko-KR" sz="2800" dirty="0" err="1"/>
              <a:t>Pixhawk</a:t>
            </a:r>
            <a:r>
              <a:rPr lang="ko-KR" altLang="en-US" sz="2800" dirty="0"/>
              <a:t> </a:t>
            </a:r>
            <a:r>
              <a:rPr lang="en-US" altLang="ko-KR" sz="2800" dirty="0"/>
              <a:t>High-level ROS</a:t>
            </a:r>
            <a:r>
              <a:rPr lang="ko-KR" altLang="en-US" sz="2800" dirty="0"/>
              <a:t> </a:t>
            </a:r>
            <a:r>
              <a:rPr lang="en-US" altLang="ko-KR" sz="2800" dirty="0"/>
              <a:t>Structure of </a:t>
            </a:r>
          </a:p>
          <a:p>
            <a:r>
              <a:rPr lang="en-US" altLang="ko-KR" sz="2800" dirty="0"/>
              <a:t>Cartographer </a:t>
            </a:r>
            <a:r>
              <a:rPr lang="en-US" altLang="ko-KR" sz="2800" dirty="0" err="1"/>
              <a:t>SLAM&amp;Navigation</a:t>
            </a:r>
            <a:endParaRPr lang="ko-KR" altLang="en-US" sz="2800" dirty="0"/>
          </a:p>
        </p:txBody>
      </p:sp>
      <p:sp>
        <p:nvSpPr>
          <p:cNvPr id="7" name="TextBox 6">
            <a:extLst>
              <a:ext uri="{FF2B5EF4-FFF2-40B4-BE49-F238E27FC236}">
                <a16:creationId xmlns:a16="http://schemas.microsoft.com/office/drawing/2014/main" id="{C9F53A01-52C1-467A-97C3-6A9A872CB6BE}"/>
              </a:ext>
            </a:extLst>
          </p:cNvPr>
          <p:cNvSpPr txBox="1"/>
          <p:nvPr/>
        </p:nvSpPr>
        <p:spPr>
          <a:xfrm>
            <a:off x="8826500" y="2735425"/>
            <a:ext cx="3657600" cy="369332"/>
          </a:xfrm>
          <a:prstGeom prst="rect">
            <a:avLst/>
          </a:prstGeom>
          <a:noFill/>
        </p:spPr>
        <p:txBody>
          <a:bodyPr wrap="square" rtlCol="0">
            <a:spAutoFit/>
          </a:bodyPr>
          <a:lstStyle/>
          <a:p>
            <a:r>
              <a:rPr lang="ko-KR" altLang="en-US" dirty="0">
                <a:solidFill>
                  <a:schemeClr val="bg1"/>
                </a:solidFill>
              </a:rPr>
              <a:t>사각형</a:t>
            </a:r>
            <a:r>
              <a:rPr lang="en-US" altLang="ko-KR" dirty="0">
                <a:solidFill>
                  <a:schemeClr val="bg1"/>
                </a:solidFill>
              </a:rPr>
              <a:t>:</a:t>
            </a:r>
            <a:r>
              <a:rPr lang="ko-KR" altLang="en-US" dirty="0">
                <a:solidFill>
                  <a:schemeClr val="bg1"/>
                </a:solidFill>
              </a:rPr>
              <a:t>토픽 동그라미</a:t>
            </a:r>
            <a:r>
              <a:rPr lang="en-US" altLang="ko-KR" dirty="0">
                <a:solidFill>
                  <a:schemeClr val="bg1"/>
                </a:solidFill>
              </a:rPr>
              <a:t>:</a:t>
            </a:r>
            <a:r>
              <a:rPr lang="ko-KR" altLang="en-US" dirty="0">
                <a:solidFill>
                  <a:schemeClr val="bg1"/>
                </a:solidFill>
              </a:rPr>
              <a:t>노드</a:t>
            </a:r>
          </a:p>
        </p:txBody>
      </p:sp>
      <p:sp>
        <p:nvSpPr>
          <p:cNvPr id="8" name="직사각형 7">
            <a:extLst>
              <a:ext uri="{FF2B5EF4-FFF2-40B4-BE49-F238E27FC236}">
                <a16:creationId xmlns:a16="http://schemas.microsoft.com/office/drawing/2014/main" id="{8F9BA827-F443-49FC-B098-EA9E8A23E790}"/>
              </a:ext>
            </a:extLst>
          </p:cNvPr>
          <p:cNvSpPr/>
          <p:nvPr/>
        </p:nvSpPr>
        <p:spPr>
          <a:xfrm>
            <a:off x="0" y="3632433"/>
            <a:ext cx="2936147" cy="208047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로봇</a:t>
            </a:r>
          </a:p>
        </p:txBody>
      </p:sp>
      <p:sp>
        <p:nvSpPr>
          <p:cNvPr id="9" name="직사각형 8">
            <a:extLst>
              <a:ext uri="{FF2B5EF4-FFF2-40B4-BE49-F238E27FC236}">
                <a16:creationId xmlns:a16="http://schemas.microsoft.com/office/drawing/2014/main" id="{D9B663D1-56A3-4529-9700-3C6D83569AC3}"/>
              </a:ext>
            </a:extLst>
          </p:cNvPr>
          <p:cNvSpPr/>
          <p:nvPr/>
        </p:nvSpPr>
        <p:spPr>
          <a:xfrm>
            <a:off x="2789382" y="2676319"/>
            <a:ext cx="1745673" cy="1729426"/>
          </a:xfrm>
          <a:prstGeom prst="rect">
            <a:avLst/>
          </a:prstGeom>
          <a:solidFill>
            <a:schemeClr val="accent2">
              <a:alpha val="5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solidFill>
                  <a:schemeClr val="bg1"/>
                </a:solidFill>
              </a:rPr>
              <a:t>제어기</a:t>
            </a:r>
            <a:endParaRPr lang="en-US" altLang="ko-KR" dirty="0">
              <a:solidFill>
                <a:schemeClr val="bg1"/>
              </a:solidFill>
            </a:endParaRPr>
          </a:p>
          <a:p>
            <a:pPr algn="ctr"/>
            <a:r>
              <a:rPr lang="en-US" altLang="ko-KR" dirty="0">
                <a:solidFill>
                  <a:schemeClr val="bg1"/>
                </a:solidFill>
              </a:rPr>
              <a:t>(</a:t>
            </a:r>
            <a:r>
              <a:rPr lang="en-US" altLang="ko-KR" dirty="0" err="1">
                <a:solidFill>
                  <a:schemeClr val="bg1"/>
                </a:solidFill>
              </a:rPr>
              <a:t>MAVROS</a:t>
            </a:r>
            <a:r>
              <a:rPr lang="en-US" altLang="ko-KR" dirty="0">
                <a:solidFill>
                  <a:schemeClr val="bg1"/>
                </a:solidFill>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872A8CC6-042E-4BEA-B073-5359FD3C5300}"/>
              </a:ext>
            </a:extLst>
          </p:cNvPr>
          <p:cNvSpPr/>
          <p:nvPr/>
        </p:nvSpPr>
        <p:spPr>
          <a:xfrm>
            <a:off x="3445165" y="4165600"/>
            <a:ext cx="5486400" cy="1006764"/>
          </a:xfrm>
          <a:prstGeom prst="rect">
            <a:avLst/>
          </a:prstGeom>
          <a:solidFill>
            <a:schemeClr val="accent5">
              <a:alpha val="31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dirty="0">
                <a:solidFill>
                  <a:schemeClr val="bg1"/>
                </a:solidFill>
              </a:rPr>
              <a:t>Cartographer</a:t>
            </a:r>
            <a:endParaRPr lang="ko-KR" altLang="en-US" dirty="0">
              <a:solidFill>
                <a:schemeClr val="bg1"/>
              </a:solidFill>
            </a:endParaRPr>
          </a:p>
        </p:txBody>
      </p:sp>
      <p:sp>
        <p:nvSpPr>
          <p:cNvPr id="11" name="직사각형 10">
            <a:extLst>
              <a:ext uri="{FF2B5EF4-FFF2-40B4-BE49-F238E27FC236}">
                <a16:creationId xmlns:a16="http://schemas.microsoft.com/office/drawing/2014/main" id="{FB6485BC-1806-4297-A602-12FC7543CCA1}"/>
              </a:ext>
            </a:extLst>
          </p:cNvPr>
          <p:cNvSpPr/>
          <p:nvPr/>
        </p:nvSpPr>
        <p:spPr>
          <a:xfrm>
            <a:off x="7765375" y="3163863"/>
            <a:ext cx="4433455" cy="3694137"/>
          </a:xfrm>
          <a:prstGeom prst="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solidFill>
                  <a:schemeClr val="bg1"/>
                </a:solidFill>
              </a:rPr>
              <a:t>Navigation (</a:t>
            </a:r>
            <a:r>
              <a:rPr lang="ko-KR" altLang="en-US" dirty="0">
                <a:solidFill>
                  <a:schemeClr val="bg1"/>
                </a:solidFill>
              </a:rPr>
              <a:t>자율주행</a:t>
            </a:r>
            <a:r>
              <a:rPr lang="en-US" altLang="ko-KR" dirty="0">
                <a:solidFill>
                  <a:schemeClr val="bg1"/>
                </a:solidFill>
              </a:rPr>
              <a:t>)</a:t>
            </a:r>
            <a:endParaRPr lang="ko-KR" altLang="en-US" dirty="0">
              <a:solidFill>
                <a:schemeClr val="bg1"/>
              </a:solidFill>
            </a:endParaRPr>
          </a:p>
        </p:txBody>
      </p:sp>
    </p:spTree>
    <p:extLst>
      <p:ext uri="{BB962C8B-B14F-4D97-AF65-F5344CB8AC3E}">
        <p14:creationId xmlns:p14="http://schemas.microsoft.com/office/powerpoint/2010/main" val="192496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7370B8-2923-4083-AE8E-2679C84E359F}"/>
              </a:ext>
            </a:extLst>
          </p:cNvPr>
          <p:cNvSpPr>
            <a:spLocks noGrp="1"/>
          </p:cNvSpPr>
          <p:nvPr>
            <p:ph type="title"/>
          </p:nvPr>
        </p:nvSpPr>
        <p:spPr/>
        <p:txBody>
          <a:bodyPr/>
          <a:lstStyle/>
          <a:p>
            <a:r>
              <a:rPr lang="ko-KR" altLang="en-US" dirty="0"/>
              <a:t>기본 로봇 설정</a:t>
            </a:r>
          </a:p>
        </p:txBody>
      </p:sp>
      <p:sp>
        <p:nvSpPr>
          <p:cNvPr id="6" name="텍스트 개체 틀 5">
            <a:extLst>
              <a:ext uri="{FF2B5EF4-FFF2-40B4-BE49-F238E27FC236}">
                <a16:creationId xmlns:a16="http://schemas.microsoft.com/office/drawing/2014/main" id="{FD31F6F5-E5BA-449E-B92E-9A29928B93BE}"/>
              </a:ext>
            </a:extLst>
          </p:cNvPr>
          <p:cNvSpPr>
            <a:spLocks noGrp="1"/>
          </p:cNvSpPr>
          <p:nvPr>
            <p:ph type="body" sz="half" idx="2"/>
          </p:nvPr>
        </p:nvSpPr>
        <p:spPr>
          <a:xfrm>
            <a:off x="7085012" y="2209799"/>
            <a:ext cx="3657600" cy="3467101"/>
          </a:xfrm>
        </p:spPr>
        <p:txBody>
          <a:bodyPr/>
          <a:lstStyle/>
          <a:p>
            <a:r>
              <a:rPr lang="ko-KR" altLang="en-US" dirty="0"/>
              <a:t>제공되는 정보의 틀을  </a:t>
            </a:r>
            <a:r>
              <a:rPr lang="en-US" altLang="ko-KR" dirty="0"/>
              <a:t>'Frame'</a:t>
            </a:r>
          </a:p>
          <a:p>
            <a:r>
              <a:rPr lang="ko-KR" altLang="en-US" dirty="0"/>
              <a:t>로봇의 각 파츠의 물리적 틀을</a:t>
            </a:r>
            <a:r>
              <a:rPr lang="en-US" altLang="ko-KR" dirty="0"/>
              <a:t> 'Link'</a:t>
            </a:r>
          </a:p>
          <a:p>
            <a:r>
              <a:rPr lang="en-US" altLang="ko-KR" dirty="0"/>
              <a:t>'Link'</a:t>
            </a:r>
            <a:r>
              <a:rPr lang="ko-KR" altLang="en-US" dirty="0"/>
              <a:t>간 연결부위를 </a:t>
            </a:r>
            <a:r>
              <a:rPr lang="en-US" altLang="ko-KR" dirty="0"/>
              <a:t>'Joint'</a:t>
            </a:r>
          </a:p>
          <a:p>
            <a:r>
              <a:rPr lang="en-US" altLang="ko-KR" dirty="0"/>
              <a:t>'Link'</a:t>
            </a:r>
            <a:r>
              <a:rPr lang="ko-KR" altLang="en-US" dirty="0"/>
              <a:t>의 </a:t>
            </a:r>
            <a:r>
              <a:rPr lang="en-US" altLang="ko-KR" dirty="0"/>
              <a:t>'Frame'</a:t>
            </a:r>
            <a:r>
              <a:rPr lang="ko-KR" altLang="en-US" dirty="0"/>
              <a:t>들과 다른 </a:t>
            </a:r>
            <a:r>
              <a:rPr lang="en-US" altLang="ko-KR" dirty="0"/>
              <a:t>Frame </a:t>
            </a:r>
            <a:r>
              <a:rPr lang="ko-KR" altLang="en-US" dirty="0"/>
              <a:t>간의 상대적 좌표 변환을 </a:t>
            </a:r>
            <a:r>
              <a:rPr lang="en-US" altLang="ko-KR" dirty="0"/>
              <a:t>'TF' </a:t>
            </a:r>
            <a:r>
              <a:rPr lang="ko-KR" altLang="en-US" dirty="0"/>
              <a:t>라 부름</a:t>
            </a:r>
            <a:r>
              <a:rPr lang="en-US" altLang="ko-KR" dirty="0"/>
              <a:t>. </a:t>
            </a:r>
          </a:p>
          <a:p>
            <a:r>
              <a:rPr lang="ko-KR" altLang="en-US" dirty="0"/>
              <a:t>로봇의 위치를 바르게 추정하기 위해 올바른 </a:t>
            </a:r>
            <a:r>
              <a:rPr lang="en-US" altLang="ko-KR" dirty="0"/>
              <a:t>TF </a:t>
            </a:r>
            <a:r>
              <a:rPr lang="ko-KR" altLang="en-US" dirty="0"/>
              <a:t>설정은 필수</a:t>
            </a:r>
            <a:r>
              <a:rPr lang="en-US" altLang="ko-KR" dirty="0"/>
              <a:t>.</a:t>
            </a:r>
          </a:p>
          <a:p>
            <a:endParaRPr lang="en-US" altLang="ko-KR" dirty="0"/>
          </a:p>
        </p:txBody>
      </p:sp>
      <p:pic>
        <p:nvPicPr>
          <p:cNvPr id="2050" name="Picture 2">
            <a:extLst>
              <a:ext uri="{FF2B5EF4-FFF2-40B4-BE49-F238E27FC236}">
                <a16:creationId xmlns:a16="http://schemas.microsoft.com/office/drawing/2014/main" id="{C4F64519-707E-4A63-8FC5-6A46B60DF0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4213" y="761916"/>
            <a:ext cx="5943600" cy="515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36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7030DC94-114E-47B3-97B5-63C8FE9D01E7}"/>
              </a:ext>
            </a:extLst>
          </p:cNvPr>
          <p:cNvSpPr>
            <a:spLocks noGrp="1"/>
          </p:cNvSpPr>
          <p:nvPr>
            <p:ph type="title"/>
          </p:nvPr>
        </p:nvSpPr>
        <p:spPr>
          <a:xfrm>
            <a:off x="0" y="4324245"/>
            <a:ext cx="8534400" cy="2533755"/>
          </a:xfrm>
        </p:spPr>
        <p:txBody>
          <a:bodyPr>
            <a:normAutofit/>
          </a:bodyPr>
          <a:lstStyle/>
          <a:p>
            <a:r>
              <a:rPr lang="en-US" altLang="ko-KR" sz="2400" dirty="0">
                <a:latin typeface="+mn-ea"/>
                <a:ea typeface="+mn-ea"/>
              </a:rPr>
              <a:t>TF </a:t>
            </a:r>
            <a:r>
              <a:rPr lang="ko-KR" altLang="en-US" sz="2400" dirty="0">
                <a:latin typeface="+mn-ea"/>
                <a:ea typeface="+mn-ea"/>
              </a:rPr>
              <a:t>세팅 상황</a:t>
            </a:r>
            <a:br>
              <a:rPr lang="en-US" altLang="ko-KR" sz="1600" dirty="0">
                <a:latin typeface="+mn-ea"/>
                <a:ea typeface="+mn-ea"/>
              </a:rPr>
            </a:br>
            <a:br>
              <a:rPr lang="en-US" altLang="ko-KR" sz="1600" dirty="0">
                <a:latin typeface="+mn-ea"/>
                <a:ea typeface="+mn-ea"/>
              </a:rPr>
            </a:br>
            <a:r>
              <a:rPr lang="ko-KR" altLang="en-US" sz="1600" dirty="0">
                <a:latin typeface="+mn-ea"/>
                <a:ea typeface="+mn-ea"/>
              </a:rPr>
              <a:t>상위의 프레임이 </a:t>
            </a:r>
            <a:r>
              <a:rPr lang="en-US" altLang="ko-KR" sz="1600" dirty="0">
                <a:latin typeface="+mn-ea"/>
                <a:ea typeface="+mn-ea"/>
              </a:rPr>
              <a:t>'</a:t>
            </a:r>
            <a:r>
              <a:rPr lang="ko-KR" altLang="en-US" sz="1600" dirty="0">
                <a:latin typeface="+mn-ea"/>
                <a:ea typeface="+mn-ea"/>
              </a:rPr>
              <a:t>부모</a:t>
            </a:r>
            <a:r>
              <a:rPr lang="en-US" altLang="ko-KR" sz="1600" dirty="0">
                <a:latin typeface="+mn-ea"/>
                <a:ea typeface="+mn-ea"/>
              </a:rPr>
              <a:t>' </a:t>
            </a:r>
            <a:r>
              <a:rPr lang="ko-KR" altLang="en-US" sz="1600" dirty="0">
                <a:latin typeface="+mn-ea"/>
                <a:ea typeface="+mn-ea"/>
              </a:rPr>
              <a:t>하위의 프레임이 </a:t>
            </a:r>
            <a:r>
              <a:rPr lang="en-US" altLang="ko-KR" sz="1600" dirty="0">
                <a:latin typeface="+mn-ea"/>
                <a:ea typeface="+mn-ea"/>
              </a:rPr>
              <a:t>'</a:t>
            </a:r>
            <a:r>
              <a:rPr lang="ko-KR" altLang="en-US" sz="1600" dirty="0">
                <a:latin typeface="+mn-ea"/>
                <a:ea typeface="+mn-ea"/>
              </a:rPr>
              <a:t>자식</a:t>
            </a:r>
            <a:r>
              <a:rPr lang="en-US" altLang="ko-KR" sz="1600" dirty="0">
                <a:latin typeface="+mn-ea"/>
                <a:ea typeface="+mn-ea"/>
              </a:rPr>
              <a:t>'</a:t>
            </a:r>
            <a:br>
              <a:rPr lang="en-US" altLang="ko-KR" sz="1600" dirty="0">
                <a:latin typeface="+mn-ea"/>
                <a:ea typeface="+mn-ea"/>
              </a:rPr>
            </a:br>
            <a:r>
              <a:rPr lang="ko-KR" altLang="en-US" sz="1600" dirty="0">
                <a:latin typeface="+mn-ea"/>
                <a:ea typeface="+mn-ea"/>
              </a:rPr>
              <a:t>상위 프레임 </a:t>
            </a:r>
            <a:r>
              <a:rPr lang="en-US" altLang="ko-KR" sz="1600" dirty="0">
                <a:latin typeface="+mn-ea"/>
                <a:ea typeface="+mn-ea"/>
              </a:rPr>
              <a:t>'</a:t>
            </a:r>
            <a:r>
              <a:rPr lang="ko-KR" altLang="en-US" sz="1600" dirty="0">
                <a:latin typeface="+mn-ea"/>
                <a:ea typeface="+mn-ea"/>
              </a:rPr>
              <a:t>기준</a:t>
            </a:r>
            <a:r>
              <a:rPr lang="en-US" altLang="ko-KR" sz="1600" dirty="0">
                <a:latin typeface="+mn-ea"/>
                <a:ea typeface="+mn-ea"/>
              </a:rPr>
              <a:t>' </a:t>
            </a:r>
            <a:r>
              <a:rPr lang="ko-KR" altLang="en-US" sz="1600" dirty="0">
                <a:latin typeface="+mn-ea"/>
                <a:ea typeface="+mn-ea"/>
              </a:rPr>
              <a:t>으로 하위 프레임의 좌표를 표시하겠다는 계층도</a:t>
            </a:r>
            <a:r>
              <a:rPr lang="en-US" altLang="ko-KR" sz="1600" dirty="0">
                <a:latin typeface="+mn-ea"/>
                <a:ea typeface="+mn-ea"/>
              </a:rPr>
              <a:t>.</a:t>
            </a:r>
            <a:br>
              <a:rPr lang="en-US" altLang="ko-KR" sz="1600" dirty="0">
                <a:latin typeface="+mn-ea"/>
                <a:ea typeface="+mn-ea"/>
              </a:rPr>
            </a:br>
            <a:r>
              <a:rPr lang="ko-KR" altLang="en-US" sz="1600" dirty="0">
                <a:latin typeface="+mn-ea"/>
                <a:ea typeface="+mn-ea"/>
              </a:rPr>
              <a:t>전체 월드를 나타내는 </a:t>
            </a:r>
            <a:r>
              <a:rPr lang="en-US" altLang="ko-KR" sz="1600" dirty="0">
                <a:latin typeface="+mn-ea"/>
                <a:ea typeface="+mn-ea"/>
              </a:rPr>
              <a:t>'Map'</a:t>
            </a:r>
            <a:r>
              <a:rPr lang="ko-KR" altLang="en-US" sz="1600" dirty="0">
                <a:latin typeface="+mn-ea"/>
                <a:ea typeface="+mn-ea"/>
              </a:rPr>
              <a:t>이 최상위 부모 프레임으로 설정되어 있다</a:t>
            </a:r>
            <a:r>
              <a:rPr lang="en-US" altLang="ko-KR" sz="1600" dirty="0">
                <a:latin typeface="+mn-ea"/>
                <a:ea typeface="+mn-ea"/>
              </a:rPr>
              <a:t>.</a:t>
            </a:r>
            <a:br>
              <a:rPr lang="en-US" altLang="ko-KR" sz="1600" dirty="0">
                <a:latin typeface="+mn-ea"/>
                <a:ea typeface="+mn-ea"/>
              </a:rPr>
            </a:br>
            <a:r>
              <a:rPr lang="ko-KR" altLang="en-US" sz="1600" dirty="0">
                <a:latin typeface="+mn-ea"/>
                <a:ea typeface="+mn-ea"/>
              </a:rPr>
              <a:t>로봇 본체를 뜻하는 </a:t>
            </a:r>
            <a:r>
              <a:rPr lang="en-US" altLang="ko-KR" sz="1600" dirty="0" err="1">
                <a:latin typeface="+mn-ea"/>
                <a:ea typeface="+mn-ea"/>
              </a:rPr>
              <a:t>base_link</a:t>
            </a:r>
            <a:r>
              <a:rPr lang="ko-KR" altLang="en-US" sz="1600" dirty="0">
                <a:latin typeface="+mn-ea"/>
                <a:ea typeface="+mn-ea"/>
              </a:rPr>
              <a:t>에 여타 프레임들을 다수 </a:t>
            </a:r>
            <a:r>
              <a:rPr lang="ko-KR" altLang="en-US" sz="1600" dirty="0" err="1">
                <a:latin typeface="+mn-ea"/>
                <a:ea typeface="+mn-ea"/>
              </a:rPr>
              <a:t>연결해두었다</a:t>
            </a:r>
            <a:r>
              <a:rPr lang="en-US" altLang="ko-KR" sz="1600" dirty="0">
                <a:latin typeface="+mn-ea"/>
                <a:ea typeface="+mn-ea"/>
              </a:rPr>
              <a:t>.</a:t>
            </a:r>
            <a:br>
              <a:rPr lang="en-US" altLang="ko-KR" sz="1600" dirty="0">
                <a:latin typeface="+mn-ea"/>
                <a:ea typeface="+mn-ea"/>
              </a:rPr>
            </a:br>
            <a:r>
              <a:rPr lang="ko-KR" altLang="en-US" sz="1600" dirty="0">
                <a:latin typeface="+mn-ea"/>
                <a:ea typeface="+mn-ea"/>
              </a:rPr>
              <a:t>간단한 부품은 </a:t>
            </a:r>
            <a:r>
              <a:rPr lang="en-US" altLang="ko-KR" sz="1600" dirty="0">
                <a:latin typeface="+mn-ea"/>
                <a:ea typeface="+mn-ea"/>
              </a:rPr>
              <a:t>Static transform </a:t>
            </a:r>
            <a:r>
              <a:rPr lang="en-US" altLang="ko-KR" sz="1600" dirty="0" err="1">
                <a:latin typeface="+mn-ea"/>
                <a:ea typeface="+mn-ea"/>
              </a:rPr>
              <a:t>broadcaste</a:t>
            </a:r>
            <a:r>
              <a:rPr lang="ko-KR" altLang="en-US" sz="1600" dirty="0">
                <a:latin typeface="+mn-ea"/>
                <a:ea typeface="+mn-ea"/>
              </a:rPr>
              <a:t>를 사용해 연결했으나 </a:t>
            </a:r>
            <a:br>
              <a:rPr lang="en-US" altLang="ko-KR" sz="1600" dirty="0">
                <a:latin typeface="+mn-ea"/>
                <a:ea typeface="+mn-ea"/>
              </a:rPr>
            </a:br>
            <a:r>
              <a:rPr lang="en-US" altLang="ko-KR" sz="1600" dirty="0" err="1">
                <a:latin typeface="+mn-ea"/>
                <a:ea typeface="+mn-ea"/>
              </a:rPr>
              <a:t>odom</a:t>
            </a:r>
            <a:r>
              <a:rPr lang="ko-KR" altLang="en-US" sz="1600" dirty="0">
                <a:latin typeface="+mn-ea"/>
                <a:ea typeface="+mn-ea"/>
              </a:rPr>
              <a:t>과 같은 움직이는 프레임은 별도의 퍼블리셔가 필요했다</a:t>
            </a:r>
            <a:r>
              <a:rPr lang="en-US" altLang="ko-KR" sz="1600" dirty="0">
                <a:latin typeface="+mn-ea"/>
                <a:ea typeface="+mn-ea"/>
              </a:rPr>
              <a:t>.</a:t>
            </a:r>
            <a:br>
              <a:rPr lang="en-US" altLang="ko-KR" sz="1600" dirty="0">
                <a:latin typeface="+mn-ea"/>
                <a:ea typeface="+mn-ea"/>
              </a:rPr>
            </a:br>
            <a:endParaRPr lang="ko-KR" altLang="en-US" sz="1600" dirty="0">
              <a:latin typeface="+mn-ea"/>
              <a:ea typeface="+mn-ea"/>
            </a:endParaRPr>
          </a:p>
        </p:txBody>
      </p:sp>
      <p:pic>
        <p:nvPicPr>
          <p:cNvPr id="9" name="내용 개체 틀 8">
            <a:extLst>
              <a:ext uri="{FF2B5EF4-FFF2-40B4-BE49-F238E27FC236}">
                <a16:creationId xmlns:a16="http://schemas.microsoft.com/office/drawing/2014/main" id="{E75A512E-72D3-4E2E-8815-CE89C8CE58FF}"/>
              </a:ext>
            </a:extLst>
          </p:cNvPr>
          <p:cNvPicPr>
            <a:picLocks noGrp="1" noChangeAspect="1"/>
          </p:cNvPicPr>
          <p:nvPr>
            <p:ph idx="1"/>
          </p:nvPr>
        </p:nvPicPr>
        <p:blipFill>
          <a:blip r:embed="rId2"/>
          <a:stretch>
            <a:fillRect/>
          </a:stretch>
        </p:blipFill>
        <p:spPr>
          <a:xfrm>
            <a:off x="0" y="-1"/>
            <a:ext cx="12192000" cy="4128303"/>
          </a:xfrm>
          <a:prstGeom prst="rect">
            <a:avLst/>
          </a:prstGeom>
        </p:spPr>
      </p:pic>
    </p:spTree>
    <p:extLst>
      <p:ext uri="{BB962C8B-B14F-4D97-AF65-F5344CB8AC3E}">
        <p14:creationId xmlns:p14="http://schemas.microsoft.com/office/powerpoint/2010/main" val="261421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77F4A2-26C1-41DB-BA24-B9B34AF9E145}"/>
              </a:ext>
            </a:extLst>
          </p:cNvPr>
          <p:cNvSpPr>
            <a:spLocks noGrp="1"/>
          </p:cNvSpPr>
          <p:nvPr>
            <p:ph type="title"/>
          </p:nvPr>
        </p:nvSpPr>
        <p:spPr>
          <a:xfrm>
            <a:off x="0" y="4616604"/>
            <a:ext cx="8534400" cy="1507067"/>
          </a:xfrm>
        </p:spPr>
        <p:txBody>
          <a:bodyPr>
            <a:normAutofit/>
          </a:bodyPr>
          <a:lstStyle/>
          <a:p>
            <a:r>
              <a:rPr lang="ko-KR" altLang="en-US" sz="2000" dirty="0"/>
              <a:t>모바일 플랫폼과의 통신</a:t>
            </a:r>
            <a:br>
              <a:rPr lang="en-US" altLang="ko-KR" sz="2000" dirty="0"/>
            </a:br>
            <a:br>
              <a:rPr lang="en-US" altLang="ko-KR" sz="2000" dirty="0"/>
            </a:br>
            <a:r>
              <a:rPr lang="en-US" altLang="ko-KR" sz="1600" dirty="0" err="1">
                <a:latin typeface="+mn-ea"/>
                <a:ea typeface="+mn-ea"/>
              </a:rPr>
              <a:t>ssh</a:t>
            </a:r>
            <a:r>
              <a:rPr lang="ko-KR" altLang="en-US" sz="1600" dirty="0">
                <a:latin typeface="+mn-ea"/>
                <a:ea typeface="+mn-ea"/>
              </a:rPr>
              <a:t>로 통신</a:t>
            </a:r>
            <a:r>
              <a:rPr lang="en-US" altLang="ko-KR" sz="1600" dirty="0">
                <a:latin typeface="+mn-ea"/>
                <a:ea typeface="+mn-ea"/>
              </a:rPr>
              <a:t>, </a:t>
            </a:r>
            <a:r>
              <a:rPr lang="en-US" altLang="ko-KR" sz="1600" dirty="0" err="1">
                <a:latin typeface="+mn-ea"/>
                <a:ea typeface="+mn-ea"/>
              </a:rPr>
              <a:t>ros</a:t>
            </a:r>
            <a:r>
              <a:rPr lang="ko-KR" altLang="en-US" sz="1600" dirty="0">
                <a:latin typeface="+mn-ea"/>
                <a:ea typeface="+mn-ea"/>
              </a:rPr>
              <a:t>상에서 마스터 서버가 구동될 곳을 모바일 플랫폼으로 두어 랩탑에서 실행한 노드가 모바일 플랫폼의 제어용 노드들과 원활히 통신하고</a:t>
            </a:r>
            <a:r>
              <a:rPr lang="en-US" altLang="ko-KR" sz="1600" dirty="0">
                <a:latin typeface="+mn-ea"/>
                <a:ea typeface="+mn-ea"/>
              </a:rPr>
              <a:t>, </a:t>
            </a:r>
            <a:r>
              <a:rPr lang="ko-KR" altLang="en-US" sz="1600" dirty="0">
                <a:latin typeface="+mn-ea"/>
                <a:ea typeface="+mn-ea"/>
              </a:rPr>
              <a:t>모바일 플랫폼의 센서데이터가 </a:t>
            </a:r>
            <a:r>
              <a:rPr lang="ko-KR" altLang="en-US" sz="1600" dirty="0" err="1">
                <a:latin typeface="+mn-ea"/>
                <a:ea typeface="+mn-ea"/>
              </a:rPr>
              <a:t>랩탑의</a:t>
            </a:r>
            <a:r>
              <a:rPr lang="ko-KR" altLang="en-US" sz="1600" dirty="0">
                <a:latin typeface="+mn-ea"/>
                <a:ea typeface="+mn-ea"/>
              </a:rPr>
              <a:t> 컴퓨팅 프로세스로 문제 없이 넘어올 수 있도록 설정</a:t>
            </a:r>
            <a:r>
              <a:rPr lang="en-US" altLang="ko-KR" sz="1600" dirty="0">
                <a:latin typeface="+mn-ea"/>
                <a:ea typeface="+mn-ea"/>
              </a:rPr>
              <a:t>.</a:t>
            </a:r>
            <a:endParaRPr lang="ko-KR" altLang="en-US" sz="2000" dirty="0"/>
          </a:p>
        </p:txBody>
      </p:sp>
      <p:pic>
        <p:nvPicPr>
          <p:cNvPr id="4" name="내용 개체 틀 3">
            <a:extLst>
              <a:ext uri="{FF2B5EF4-FFF2-40B4-BE49-F238E27FC236}">
                <a16:creationId xmlns:a16="http://schemas.microsoft.com/office/drawing/2014/main" id="{9F50E1F3-165F-453C-A5B4-5A0348912A10}"/>
              </a:ext>
            </a:extLst>
          </p:cNvPr>
          <p:cNvPicPr>
            <a:picLocks noGrp="1" noChangeAspect="1"/>
          </p:cNvPicPr>
          <p:nvPr>
            <p:ph idx="1"/>
          </p:nvPr>
        </p:nvPicPr>
        <p:blipFill>
          <a:blip r:embed="rId2"/>
          <a:stretch>
            <a:fillRect/>
          </a:stretch>
        </p:blipFill>
        <p:spPr>
          <a:xfrm>
            <a:off x="0" y="-1"/>
            <a:ext cx="12322098" cy="4616605"/>
          </a:xfrm>
          <a:prstGeom prst="rect">
            <a:avLst/>
          </a:prstGeom>
        </p:spPr>
      </p:pic>
    </p:spTree>
    <p:extLst>
      <p:ext uri="{BB962C8B-B14F-4D97-AF65-F5344CB8AC3E}">
        <p14:creationId xmlns:p14="http://schemas.microsoft.com/office/powerpoint/2010/main" val="402405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AD61EE-F34A-4797-B2D1-98EE514E0050}"/>
              </a:ext>
            </a:extLst>
          </p:cNvPr>
          <p:cNvSpPr>
            <a:spLocks noGrp="1"/>
          </p:cNvSpPr>
          <p:nvPr>
            <p:ph type="title"/>
          </p:nvPr>
        </p:nvSpPr>
        <p:spPr/>
        <p:txBody>
          <a:bodyPr>
            <a:normAutofit/>
          </a:bodyPr>
          <a:lstStyle/>
          <a:p>
            <a:r>
              <a:rPr lang="ko-KR" altLang="en-US" sz="1600" dirty="0" err="1">
                <a:latin typeface="+mn-ea"/>
                <a:ea typeface="+mn-ea"/>
              </a:rPr>
              <a:t>젯슨</a:t>
            </a:r>
            <a:r>
              <a:rPr lang="ko-KR" altLang="en-US" sz="1600" dirty="0">
                <a:latin typeface="+mn-ea"/>
                <a:ea typeface="+mn-ea"/>
              </a:rPr>
              <a:t> 보드 </a:t>
            </a:r>
            <a:r>
              <a:rPr lang="en-US" altLang="ko-KR" sz="1600" dirty="0" err="1">
                <a:latin typeface="+mn-ea"/>
                <a:ea typeface="+mn-ea"/>
              </a:rPr>
              <a:t>mavros</a:t>
            </a:r>
            <a:r>
              <a:rPr lang="en-US" altLang="ko-KR" sz="1600" dirty="0">
                <a:latin typeface="+mn-ea"/>
                <a:ea typeface="+mn-ea"/>
              </a:rPr>
              <a:t> launch </a:t>
            </a:r>
            <a:r>
              <a:rPr lang="ko-KR" altLang="en-US" sz="1600" dirty="0">
                <a:latin typeface="+mn-ea"/>
                <a:ea typeface="+mn-ea"/>
              </a:rPr>
              <a:t>파일 세팅</a:t>
            </a:r>
            <a:r>
              <a:rPr lang="en-US" altLang="ko-KR" sz="1600" dirty="0">
                <a:latin typeface="+mn-ea"/>
                <a:ea typeface="+mn-ea"/>
              </a:rPr>
              <a:t>. </a:t>
            </a:r>
            <a:br>
              <a:rPr lang="en-US" altLang="ko-KR" sz="1600" dirty="0">
                <a:latin typeface="+mn-ea"/>
                <a:ea typeface="+mn-ea"/>
              </a:rPr>
            </a:br>
            <a:r>
              <a:rPr lang="ko-KR" altLang="en-US" sz="1600" dirty="0">
                <a:latin typeface="+mn-ea"/>
                <a:ea typeface="+mn-ea"/>
              </a:rPr>
              <a:t>라이다 드라이버 노드를 동시에 실행하도록 </a:t>
            </a:r>
            <a:r>
              <a:rPr lang="ko-KR" altLang="en-US" sz="1600" dirty="0" err="1">
                <a:latin typeface="+mn-ea"/>
                <a:ea typeface="+mn-ea"/>
              </a:rPr>
              <a:t>설정해둠</a:t>
            </a:r>
            <a:r>
              <a:rPr lang="en-US" altLang="ko-KR" sz="1600" dirty="0">
                <a:latin typeface="+mn-ea"/>
                <a:ea typeface="+mn-ea"/>
              </a:rPr>
              <a:t>.</a:t>
            </a:r>
            <a:r>
              <a:rPr lang="ko-KR" altLang="en-US" sz="1600" dirty="0">
                <a:latin typeface="+mn-ea"/>
                <a:ea typeface="+mn-ea"/>
              </a:rPr>
              <a:t> </a:t>
            </a:r>
          </a:p>
        </p:txBody>
      </p:sp>
      <p:pic>
        <p:nvPicPr>
          <p:cNvPr id="4" name="내용 개체 틀 3">
            <a:extLst>
              <a:ext uri="{FF2B5EF4-FFF2-40B4-BE49-F238E27FC236}">
                <a16:creationId xmlns:a16="http://schemas.microsoft.com/office/drawing/2014/main" id="{EA223CB7-63E1-4C6E-833E-0AD2E1B8357C}"/>
              </a:ext>
            </a:extLst>
          </p:cNvPr>
          <p:cNvPicPr>
            <a:picLocks noGrp="1" noChangeAspect="1"/>
          </p:cNvPicPr>
          <p:nvPr>
            <p:ph idx="1"/>
          </p:nvPr>
        </p:nvPicPr>
        <p:blipFill>
          <a:blip r:embed="rId2"/>
          <a:stretch>
            <a:fillRect/>
          </a:stretch>
        </p:blipFill>
        <p:spPr>
          <a:xfrm>
            <a:off x="684212" y="387422"/>
            <a:ext cx="6941347" cy="3861193"/>
          </a:xfrm>
          <a:prstGeom prst="rect">
            <a:avLst/>
          </a:prstGeom>
        </p:spPr>
      </p:pic>
      <p:cxnSp>
        <p:nvCxnSpPr>
          <p:cNvPr id="8" name="직선 연결선 7">
            <a:extLst>
              <a:ext uri="{FF2B5EF4-FFF2-40B4-BE49-F238E27FC236}">
                <a16:creationId xmlns:a16="http://schemas.microsoft.com/office/drawing/2014/main" id="{AF3F2594-9CE2-4472-8F76-BEB1A998C89B}"/>
              </a:ext>
            </a:extLst>
          </p:cNvPr>
          <p:cNvCxnSpPr/>
          <p:nvPr/>
        </p:nvCxnSpPr>
        <p:spPr>
          <a:xfrm>
            <a:off x="1216404" y="2134194"/>
            <a:ext cx="5041783" cy="0"/>
          </a:xfrm>
          <a:prstGeom prst="line">
            <a:avLst/>
          </a:prstGeom>
          <a:ln w="1905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661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6BBD6D-F911-496D-BEF4-8F25240EBA12}"/>
              </a:ext>
            </a:extLst>
          </p:cNvPr>
          <p:cNvSpPr>
            <a:spLocks noGrp="1"/>
          </p:cNvSpPr>
          <p:nvPr>
            <p:ph type="title"/>
          </p:nvPr>
        </p:nvSpPr>
        <p:spPr/>
        <p:txBody>
          <a:bodyPr/>
          <a:lstStyle/>
          <a:p>
            <a:endParaRPr lang="ko-KR" altLang="en-US"/>
          </a:p>
        </p:txBody>
      </p:sp>
      <p:pic>
        <p:nvPicPr>
          <p:cNvPr id="4" name="내용 개체 틀 3">
            <a:extLst>
              <a:ext uri="{FF2B5EF4-FFF2-40B4-BE49-F238E27FC236}">
                <a16:creationId xmlns:a16="http://schemas.microsoft.com/office/drawing/2014/main" id="{C76C1781-3392-4CFD-88A0-E944A63B906D}"/>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C2EE0CB-599D-4ED7-B851-B6C0CAF41DB2}"/>
              </a:ext>
            </a:extLst>
          </p:cNvPr>
          <p:cNvSpPr txBox="1"/>
          <p:nvPr/>
        </p:nvSpPr>
        <p:spPr>
          <a:xfrm>
            <a:off x="6490010" y="1452342"/>
            <a:ext cx="4204010" cy="1477328"/>
          </a:xfrm>
          <a:prstGeom prst="rect">
            <a:avLst/>
          </a:prstGeom>
          <a:noFill/>
        </p:spPr>
        <p:txBody>
          <a:bodyPr wrap="square" rtlCol="0">
            <a:spAutoFit/>
          </a:bodyPr>
          <a:lstStyle/>
          <a:p>
            <a:r>
              <a:rPr lang="en-US" altLang="ko-KR" dirty="0" err="1"/>
              <a:t>Mavproxy</a:t>
            </a:r>
            <a:r>
              <a:rPr lang="ko-KR" altLang="en-US" dirty="0"/>
              <a:t>의 중계를 통한 </a:t>
            </a:r>
            <a:endParaRPr lang="en-US" altLang="ko-KR" dirty="0"/>
          </a:p>
          <a:p>
            <a:r>
              <a:rPr lang="en-US" altLang="ko-KR" dirty="0" err="1"/>
              <a:t>MAVLINK</a:t>
            </a:r>
            <a:r>
              <a:rPr lang="ko-KR" altLang="en-US" dirty="0"/>
              <a:t> 연결로 구동되어 </a:t>
            </a:r>
            <a:endParaRPr lang="en-US" altLang="ko-KR" dirty="0"/>
          </a:p>
          <a:p>
            <a:r>
              <a:rPr lang="ko-KR" altLang="en-US" dirty="0"/>
              <a:t>각종 파라미터와 센서 데이터</a:t>
            </a:r>
            <a:r>
              <a:rPr lang="en-US" altLang="ko-KR" dirty="0"/>
              <a:t>, </a:t>
            </a:r>
          </a:p>
          <a:p>
            <a:r>
              <a:rPr lang="ko-KR" altLang="en-US" dirty="0"/>
              <a:t>플랫폼의 현 상태를 받아오는 </a:t>
            </a:r>
            <a:endParaRPr lang="en-US" altLang="ko-KR" dirty="0"/>
          </a:p>
          <a:p>
            <a:r>
              <a:rPr lang="en-US" altLang="ko-KR" dirty="0" err="1"/>
              <a:t>MAVROS</a:t>
            </a:r>
            <a:r>
              <a:rPr lang="en-US" altLang="ko-KR" dirty="0"/>
              <a:t> </a:t>
            </a:r>
            <a:r>
              <a:rPr lang="ko-KR" altLang="en-US" dirty="0"/>
              <a:t>구동 스크린샷</a:t>
            </a:r>
            <a:r>
              <a:rPr lang="en-US" altLang="ko-KR" dirty="0"/>
              <a:t>.</a:t>
            </a:r>
          </a:p>
        </p:txBody>
      </p:sp>
    </p:spTree>
    <p:extLst>
      <p:ext uri="{BB962C8B-B14F-4D97-AF65-F5344CB8AC3E}">
        <p14:creationId xmlns:p14="http://schemas.microsoft.com/office/powerpoint/2010/main" val="222977136"/>
      </p:ext>
    </p:extLst>
  </p:cSld>
  <p:clrMapOvr>
    <a:masterClrMapping/>
  </p:clrMapOvr>
</p:sld>
</file>

<file path=ppt/theme/theme1.xml><?xml version="1.0" encoding="utf-8"?>
<a:theme xmlns:a="http://schemas.openxmlformats.org/drawingml/2006/main" name="슬라이스">
  <a:themeElements>
    <a:clrScheme name="슬라이스">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슬라이스">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슬라이스">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441</TotalTime>
  <Words>1514</Words>
  <Application>Microsoft Office PowerPoint</Application>
  <PresentationFormat>와이드스크린</PresentationFormat>
  <Paragraphs>150</Paragraphs>
  <Slides>28</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28</vt:i4>
      </vt:variant>
    </vt:vector>
  </HeadingPairs>
  <TitlesOfParts>
    <vt:vector size="34" baseType="lpstr">
      <vt:lpstr>HY중고딕</vt:lpstr>
      <vt:lpstr>Abadi</vt:lpstr>
      <vt:lpstr>Agency FB</vt:lpstr>
      <vt:lpstr>Century Gothic</vt:lpstr>
      <vt:lpstr>Wingdings 3</vt:lpstr>
      <vt:lpstr>슬라이스</vt:lpstr>
      <vt:lpstr>ROS SLAM &amp; Navigation Structure &amp; Instruction</vt:lpstr>
      <vt:lpstr>Ros 기본구조</vt:lpstr>
      <vt:lpstr>1:1, 1:N, N:N 통신의 설정도 간단. 그저 필요한 토픽이라면 미리 받을 대상을 설정하지 않아도 형식만 맞고 받는 노드에서 해당 토픽을 받겠다고 선언하면 문제 없이 Subscribe. </vt:lpstr>
      <vt:lpstr>PowerPoint 프레젠테이션</vt:lpstr>
      <vt:lpstr>기본 로봇 설정</vt:lpstr>
      <vt:lpstr>TF 세팅 상황  상위의 프레임이 '부모' 하위의 프레임이 '자식' 상위 프레임 '기준' 으로 하위 프레임의 좌표를 표시하겠다는 계층도. 전체 월드를 나타내는 'Map'이 최상위 부모 프레임으로 설정되어 있다. 로봇 본체를 뜻하는 base_link에 여타 프레임들을 다수 연결해두었다. 간단한 부품은 Static transform broadcaste를 사용해 연결했으나  odom과 같은 움직이는 프레임은 별도의 퍼블리셔가 필요했다. </vt:lpstr>
      <vt:lpstr>모바일 플랫폼과의 통신  ssh로 통신, ros상에서 마스터 서버가 구동될 곳을 모바일 플랫폼으로 두어 랩탑에서 실행한 노드가 모바일 플랫폼의 제어용 노드들과 원활히 통신하고, 모바일 플랫폼의 센서데이터가 랩탑의 컴퓨팅 프로세스로 문제 없이 넘어올 수 있도록 설정.</vt:lpstr>
      <vt:lpstr>젯슨 보드 mavros launch 파일 세팅.  라이다 드라이버 노드를 동시에 실행하도록 설정해둠. </vt:lpstr>
      <vt:lpstr>PowerPoint 프레젠테이션</vt:lpstr>
      <vt:lpstr>모드 변경, 아밍, 웨이포인트/홈포인트 지정, 상태 확인, 자세 제어, 캘리브레이션 등등 일반적인 GUI기반의 gcs의 기능을 모두 가지고 있어, 별도의 gcs 없이도 mavros만으로 제어가 가능하다.</vt:lpstr>
      <vt:lpstr>Google cartographer slam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 SLAM &amp; Navigation Structure &amp; Instruction</dc:title>
  <dc:creator>김보성</dc:creator>
  <cp:lastModifiedBy>김보성</cp:lastModifiedBy>
  <cp:revision>42</cp:revision>
  <dcterms:created xsi:type="dcterms:W3CDTF">2020-01-15T00:00:26Z</dcterms:created>
  <dcterms:modified xsi:type="dcterms:W3CDTF">2020-01-15T08:24:50Z</dcterms:modified>
</cp:coreProperties>
</file>